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80" r:id="rId2"/>
    <p:sldId id="311" r:id="rId3"/>
    <p:sldId id="312" r:id="rId4"/>
    <p:sldId id="313" r:id="rId5"/>
    <p:sldId id="330" r:id="rId6"/>
    <p:sldId id="331" r:id="rId7"/>
    <p:sldId id="315" r:id="rId8"/>
    <p:sldId id="316" r:id="rId9"/>
    <p:sldId id="317" r:id="rId10"/>
    <p:sldId id="319" r:id="rId11"/>
    <p:sldId id="318" r:id="rId12"/>
    <p:sldId id="320" r:id="rId13"/>
    <p:sldId id="321" r:id="rId14"/>
    <p:sldId id="323" r:id="rId15"/>
    <p:sldId id="332" r:id="rId16"/>
    <p:sldId id="333" r:id="rId17"/>
    <p:sldId id="334" r:id="rId18"/>
    <p:sldId id="324" r:id="rId19"/>
    <p:sldId id="326" r:id="rId20"/>
    <p:sldId id="328" r:id="rId21"/>
    <p:sldId id="327" r:id="rId22"/>
    <p:sldId id="32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CC99"/>
    <a:srgbClr val="FF00FF"/>
    <a:srgbClr val="4BCF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208" autoAdjust="0"/>
  </p:normalViewPr>
  <p:slideViewPr>
    <p:cSldViewPr>
      <p:cViewPr>
        <p:scale>
          <a:sx n="80" d="100"/>
          <a:sy n="80" d="100"/>
        </p:scale>
        <p:origin x="-100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513A1-40B5-42C3-AF24-27037D006DD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D8B184-40F1-4EA4-B5EA-725FF84FD73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Цель:</a:t>
          </a:r>
        </a:p>
        <a:p>
          <a:pPr>
            <a:lnSpc>
              <a:spcPct val="100000"/>
            </a:lnSpc>
          </a:pP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rPr>
            <a:t>приобщение учащихся к техническому творчеству через самовыражение в области компьютерной техники и формирование устойчивого интереса к знаниям в области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+mj-lt"/>
            </a:rPr>
            <a:t>мехатроники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rPr>
            <a:t> и робототехники</a:t>
          </a:r>
        </a:p>
        <a:p>
          <a:pPr>
            <a:lnSpc>
              <a:spcPct val="90000"/>
            </a:lnSpc>
          </a:pPr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Задачи:</a:t>
          </a:r>
          <a:endParaRPr lang="en-US" sz="32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D495463-B225-4FB4-A785-924E1EB7A4BF}" type="parTrans" cxnId="{C6D0BEBE-1784-4855-A0A8-AB561D8BDE30}">
      <dgm:prSet/>
      <dgm:spPr/>
      <dgm:t>
        <a:bodyPr/>
        <a:lstStyle/>
        <a:p>
          <a:endParaRPr lang="en-US"/>
        </a:p>
      </dgm:t>
    </dgm:pt>
    <dgm:pt modelId="{EEE21955-70E5-4797-B143-F44F6CCAE000}" type="sibTrans" cxnId="{C6D0BEBE-1784-4855-A0A8-AB561D8BDE30}">
      <dgm:prSet/>
      <dgm:spPr/>
      <dgm:t>
        <a:bodyPr/>
        <a:lstStyle/>
        <a:p>
          <a:endParaRPr lang="en-US"/>
        </a:p>
      </dgm:t>
    </dgm:pt>
    <dgm:pt modelId="{B0007FA0-623F-4308-BBAC-C0A95625F65F}">
      <dgm:prSet/>
      <dgm:spPr/>
      <dgm:t>
        <a:bodyPr/>
        <a:lstStyle/>
        <a:p>
          <a:endParaRPr lang="en-US"/>
        </a:p>
      </dgm:t>
    </dgm:pt>
    <dgm:pt modelId="{3D102F38-5563-43D1-BE9A-9F310BB3EC02}" type="parTrans" cxnId="{0035CEBB-3799-4F19-AF26-94D9BDC2108D}">
      <dgm:prSet/>
      <dgm:spPr/>
      <dgm:t>
        <a:bodyPr/>
        <a:lstStyle/>
        <a:p>
          <a:endParaRPr lang="en-US"/>
        </a:p>
      </dgm:t>
    </dgm:pt>
    <dgm:pt modelId="{ACB4D8F3-E5E9-41D1-8AF5-9D9C9FB385A3}" type="sibTrans" cxnId="{0035CEBB-3799-4F19-AF26-94D9BDC2108D}">
      <dgm:prSet/>
      <dgm:spPr/>
      <dgm:t>
        <a:bodyPr/>
        <a:lstStyle/>
        <a:p>
          <a:endParaRPr lang="en-US"/>
        </a:p>
      </dgm:t>
    </dgm:pt>
    <dgm:pt modelId="{FF88DD1B-908C-4E84-9C4D-161BCF2C8143}">
      <dgm:prSet/>
      <dgm:spPr/>
      <dgm:t>
        <a:bodyPr/>
        <a:lstStyle/>
        <a:p>
          <a:endParaRPr lang="en-US"/>
        </a:p>
      </dgm:t>
    </dgm:pt>
    <dgm:pt modelId="{19C28813-605E-49AD-B34E-471E57F0C1A1}" type="sibTrans" cxnId="{A0B15D32-D17A-48DA-B1A6-1A64CD1881C5}">
      <dgm:prSet/>
      <dgm:spPr/>
      <dgm:t>
        <a:bodyPr/>
        <a:lstStyle/>
        <a:p>
          <a:endParaRPr lang="en-US"/>
        </a:p>
      </dgm:t>
    </dgm:pt>
    <dgm:pt modelId="{305E93A5-BE98-4FB4-824F-C8AB692792EA}" type="parTrans" cxnId="{A0B15D32-D17A-48DA-B1A6-1A64CD1881C5}">
      <dgm:prSet/>
      <dgm:spPr/>
      <dgm:t>
        <a:bodyPr/>
        <a:lstStyle/>
        <a:p>
          <a:endParaRPr lang="en-US"/>
        </a:p>
      </dgm:t>
    </dgm:pt>
    <dgm:pt modelId="{D87DDF10-43BA-44DB-B293-58B8B59D9E99}">
      <dgm:prSet/>
      <dgm:spPr/>
      <dgm:t>
        <a:bodyPr/>
        <a:lstStyle/>
        <a:p>
          <a:endParaRPr lang="en-US"/>
        </a:p>
      </dgm:t>
    </dgm:pt>
    <dgm:pt modelId="{97EEBBCE-1557-4A39-9B23-9AEE4B01F159}" type="sibTrans" cxnId="{64F7EFCF-F2FC-4F23-A6B6-1F7AC39EE782}">
      <dgm:prSet/>
      <dgm:spPr/>
      <dgm:t>
        <a:bodyPr/>
        <a:lstStyle/>
        <a:p>
          <a:endParaRPr lang="en-US"/>
        </a:p>
      </dgm:t>
    </dgm:pt>
    <dgm:pt modelId="{B3CF99AD-D54E-44D3-B92E-7D4079C1B55F}" type="parTrans" cxnId="{64F7EFCF-F2FC-4F23-A6B6-1F7AC39EE782}">
      <dgm:prSet/>
      <dgm:spPr/>
      <dgm:t>
        <a:bodyPr/>
        <a:lstStyle/>
        <a:p>
          <a:endParaRPr lang="en-US"/>
        </a:p>
      </dgm:t>
    </dgm:pt>
    <dgm:pt modelId="{5CF8E1F6-608E-4104-B214-A64A62576D78}">
      <dgm:prSet/>
      <dgm:spPr/>
      <dgm:t>
        <a:bodyPr/>
        <a:lstStyle/>
        <a:p>
          <a:endParaRPr lang="en-US"/>
        </a:p>
      </dgm:t>
    </dgm:pt>
    <dgm:pt modelId="{F5006599-AA9E-438D-8EAF-A34029A3CDAF}" type="sibTrans" cxnId="{90F58CD5-26D8-4670-8932-2CFE92A24BEC}">
      <dgm:prSet/>
      <dgm:spPr/>
      <dgm:t>
        <a:bodyPr/>
        <a:lstStyle/>
        <a:p>
          <a:endParaRPr lang="en-US"/>
        </a:p>
      </dgm:t>
    </dgm:pt>
    <dgm:pt modelId="{E57642AB-1FE0-4309-A386-655C74AB6271}" type="parTrans" cxnId="{90F58CD5-26D8-4670-8932-2CFE92A24BEC}">
      <dgm:prSet/>
      <dgm:spPr/>
      <dgm:t>
        <a:bodyPr/>
        <a:lstStyle/>
        <a:p>
          <a:endParaRPr lang="en-US"/>
        </a:p>
      </dgm:t>
    </dgm:pt>
    <dgm:pt modelId="{8E49E15C-8178-4102-A640-AFA02CC68748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+mj-lt"/>
            </a:rPr>
            <a:t>Воспитательные: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+mj-lt"/>
            </a:rPr>
            <a:t>- </a:t>
          </a:r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воспитать у обучающихся терпение, волю, трудолюбие, </a:t>
          </a:r>
          <a:r>
            <a:rPr lang="ru-RU" sz="140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самоорганизованность</a:t>
          </a:r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+mj-lt"/>
            </a:rPr>
            <a:t>;</a:t>
          </a:r>
        </a:p>
        <a:p>
          <a:pPr algn="l">
            <a:lnSpc>
              <a:spcPct val="100000"/>
            </a:lnSpc>
          </a:pPr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+mj-lt"/>
            </a:rPr>
            <a:t>- содействовать формированию чувства коллективизма и взаимопомощи;</a:t>
          </a:r>
        </a:p>
        <a:p>
          <a:pPr algn="l">
            <a:lnSpc>
              <a:spcPct val="100000"/>
            </a:lnSpc>
          </a:pPr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+mj-lt"/>
            </a:rPr>
            <a:t>- воспитать командный соревновательный интерес;</a:t>
          </a:r>
        </a:p>
        <a:p>
          <a:pPr algn="l">
            <a:lnSpc>
              <a:spcPct val="100000"/>
            </a:lnSpc>
          </a:pPr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+mj-lt"/>
            </a:rPr>
            <a:t>- сформировать ориентацию на продолжение обучения в области робототехники.</a:t>
          </a:r>
        </a:p>
        <a:p>
          <a:pPr algn="ctr">
            <a:lnSpc>
              <a:spcPct val="90000"/>
            </a:lnSpc>
          </a:pPr>
          <a:endParaRPr lang="en-US" sz="1800" dirty="0">
            <a:solidFill>
              <a:schemeClr val="bg2">
                <a:lumMod val="10000"/>
              </a:schemeClr>
            </a:solidFill>
          </a:endParaRPr>
        </a:p>
      </dgm:t>
    </dgm:pt>
    <dgm:pt modelId="{A7B82FE1-D74C-4B80-9826-54EE7EA3BD0D}" type="sibTrans" cxnId="{4A76B7E6-D896-4DE0-8774-A6FA6219C2A0}">
      <dgm:prSet/>
      <dgm:spPr/>
      <dgm:t>
        <a:bodyPr/>
        <a:lstStyle/>
        <a:p>
          <a:endParaRPr lang="en-US"/>
        </a:p>
      </dgm:t>
    </dgm:pt>
    <dgm:pt modelId="{DB7AA21D-2DD4-4304-877E-EBB9E34CBB40}" type="parTrans" cxnId="{4A76B7E6-D896-4DE0-8774-A6FA6219C2A0}">
      <dgm:prSet/>
      <dgm:spPr/>
      <dgm:t>
        <a:bodyPr/>
        <a:lstStyle/>
        <a:p>
          <a:endParaRPr lang="en-US"/>
        </a:p>
      </dgm:t>
    </dgm:pt>
    <dgm:pt modelId="{4BFE7CE3-85A7-4E53-9762-73A9E649C8A6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+mj-lt"/>
            </a:rPr>
            <a:t>Развивающие: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+mj-lt"/>
            </a:rPr>
            <a:t>- развить у обучающихся логическое и техническое мышление;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+mj-lt"/>
            </a:rPr>
            <a:t>- сформировать и развить навыки самостоятельной работы;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+mj-lt"/>
            </a:rPr>
            <a:t>- сформировать и развить организационно-управленческие умения и навыки;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+mj-lt"/>
            </a:rPr>
            <a:t>- способствовать развитию творческих способностей одаренных учащихся.</a:t>
          </a:r>
          <a:endParaRPr lang="en-US" sz="1800" dirty="0">
            <a:solidFill>
              <a:schemeClr val="bg2">
                <a:lumMod val="10000"/>
              </a:schemeClr>
            </a:solidFill>
          </a:endParaRPr>
        </a:p>
      </dgm:t>
    </dgm:pt>
    <dgm:pt modelId="{B26661FB-CFCF-438D-8AB0-645A06E284E3}" type="sibTrans" cxnId="{16FEBAB7-C0CA-485A-AA88-AE8726390241}">
      <dgm:prSet/>
      <dgm:spPr/>
      <dgm:t>
        <a:bodyPr/>
        <a:lstStyle/>
        <a:p>
          <a:endParaRPr lang="en-US"/>
        </a:p>
      </dgm:t>
    </dgm:pt>
    <dgm:pt modelId="{A309A667-7EF4-4637-90D7-9EA0262266B4}" type="parTrans" cxnId="{16FEBAB7-C0CA-485A-AA88-AE8726390241}">
      <dgm:prSet/>
      <dgm:spPr/>
      <dgm:t>
        <a:bodyPr/>
        <a:lstStyle/>
        <a:p>
          <a:endParaRPr lang="en-US"/>
        </a:p>
      </dgm:t>
    </dgm:pt>
    <dgm:pt modelId="{CA268F63-17FB-4E9B-9044-8D6CCBF583AF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Обучающие: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rPr>
            <a:t>- дать знания по робототехники и </a:t>
          </a:r>
          <a:r>
            <a:rPr lang="ru-RU" sz="1600" dirty="0" err="1" smtClean="0">
              <a:solidFill>
                <a:schemeClr val="tx2">
                  <a:lumMod val="75000"/>
                </a:schemeClr>
              </a:solidFill>
              <a:latin typeface="+mj-lt"/>
            </a:rPr>
            <a:t>мехатроники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rPr>
            <a:t>;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rPr>
            <a:t>- научить работать в специализированных компьютерных программах;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rPr>
            <a:t>- обучить решению ряда кибернетических задач.</a:t>
          </a:r>
          <a:endParaRPr lang="en-US" sz="160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7F2919B9-000C-4115-951B-30CF182AEBAE}" type="sibTrans" cxnId="{13C25704-356C-499C-911D-ED3994F29161}">
      <dgm:prSet/>
      <dgm:spPr/>
      <dgm:t>
        <a:bodyPr/>
        <a:lstStyle/>
        <a:p>
          <a:endParaRPr lang="en-US"/>
        </a:p>
      </dgm:t>
    </dgm:pt>
    <dgm:pt modelId="{CDD2DF06-5759-435E-B79E-8586FB77541B}" type="parTrans" cxnId="{13C25704-356C-499C-911D-ED3994F29161}">
      <dgm:prSet/>
      <dgm:spPr/>
      <dgm:t>
        <a:bodyPr/>
        <a:lstStyle/>
        <a:p>
          <a:endParaRPr lang="en-US"/>
        </a:p>
      </dgm:t>
    </dgm:pt>
    <dgm:pt modelId="{D22194BA-5A44-4AD7-94BF-84341625DADC}" type="pres">
      <dgm:prSet presAssocID="{A11513A1-40B5-42C3-AF24-27037D006DD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E2739-AB2B-401F-86F3-5D0C44C1FD9F}" type="pres">
      <dgm:prSet presAssocID="{23D8B184-40F1-4EA4-B5EA-725FF84FD738}" presName="roof" presStyleLbl="dkBgShp" presStyleIdx="0" presStyleCnt="2" custLinFactNeighborX="6598" custLinFactNeighborY="-11834"/>
      <dgm:spPr/>
      <dgm:t>
        <a:bodyPr/>
        <a:lstStyle/>
        <a:p>
          <a:endParaRPr lang="en-US"/>
        </a:p>
      </dgm:t>
    </dgm:pt>
    <dgm:pt modelId="{FBD5ABD3-F771-4E1E-8BCF-5FEF910E2480}" type="pres">
      <dgm:prSet presAssocID="{23D8B184-40F1-4EA4-B5EA-725FF84FD738}" presName="pillars" presStyleCnt="0"/>
      <dgm:spPr/>
      <dgm:t>
        <a:bodyPr/>
        <a:lstStyle/>
        <a:p>
          <a:endParaRPr lang="ru-RU"/>
        </a:p>
      </dgm:t>
    </dgm:pt>
    <dgm:pt modelId="{925370A9-5560-4283-8C95-9C8AFCE32522}" type="pres">
      <dgm:prSet presAssocID="{23D8B184-40F1-4EA4-B5EA-725FF84FD738}" presName="pillar1" presStyleLbl="node1" presStyleIdx="0" presStyleCnt="3" custScaleX="88432" custScaleY="61027" custLinFactNeighborX="985" custLinFactNeighborY="5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26CB4-7ACB-4330-BBD7-7D345A10237F}" type="pres">
      <dgm:prSet presAssocID="{4BFE7CE3-85A7-4E53-9762-73A9E649C8A6}" presName="pillarX" presStyleLbl="node1" presStyleIdx="1" presStyleCnt="3" custScaleY="76128" custLinFactNeighborY="3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CA42F-964D-41FD-B62F-F7FF70CF4B02}" type="pres">
      <dgm:prSet presAssocID="{8E49E15C-8178-4102-A640-AFA02CC68748}" presName="pillarX" presStyleLbl="node1" presStyleIdx="2" presStyleCnt="3" custScaleX="87107" custScaleY="81416" custLinFactNeighborX="9" custLinFactNeighborY="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787C6-575A-4865-BA8B-210A0A288A24}" type="pres">
      <dgm:prSet presAssocID="{23D8B184-40F1-4EA4-B5EA-725FF84FD738}" presName="base" presStyleLbl="dkBgShp" presStyleIdx="1" presStyleCnt="2" custLinFactNeighborY="50284"/>
      <dgm:spPr/>
      <dgm:t>
        <a:bodyPr/>
        <a:lstStyle/>
        <a:p>
          <a:endParaRPr lang="ru-RU"/>
        </a:p>
      </dgm:t>
    </dgm:pt>
  </dgm:ptLst>
  <dgm:cxnLst>
    <dgm:cxn modelId="{97C69403-163E-40BA-8E21-F46ED21F4AE8}" type="presOf" srcId="{A11513A1-40B5-42C3-AF24-27037D006DD7}" destId="{D22194BA-5A44-4AD7-94BF-84341625DADC}" srcOrd="0" destOrd="0" presId="urn:microsoft.com/office/officeart/2005/8/layout/hList3"/>
    <dgm:cxn modelId="{0D29F76B-4D70-4FC2-9F1D-673517CFCFAE}" type="presOf" srcId="{8E49E15C-8178-4102-A640-AFA02CC68748}" destId="{AFCCA42F-964D-41FD-B62F-F7FF70CF4B02}" srcOrd="0" destOrd="0" presId="urn:microsoft.com/office/officeart/2005/8/layout/hList3"/>
    <dgm:cxn modelId="{64F7EFCF-F2FC-4F23-A6B6-1F7AC39EE782}" srcId="{A11513A1-40B5-42C3-AF24-27037D006DD7}" destId="{D87DDF10-43BA-44DB-B293-58B8B59D9E99}" srcOrd="2" destOrd="0" parTransId="{B3CF99AD-D54E-44D3-B92E-7D4079C1B55F}" sibTransId="{97EEBBCE-1557-4A39-9B23-9AEE4B01F159}"/>
    <dgm:cxn modelId="{A0B15D32-D17A-48DA-B1A6-1A64CD1881C5}" srcId="{A11513A1-40B5-42C3-AF24-27037D006DD7}" destId="{FF88DD1B-908C-4E84-9C4D-161BCF2C8143}" srcOrd="3" destOrd="0" parTransId="{305E93A5-BE98-4FB4-824F-C8AB692792EA}" sibTransId="{19C28813-605E-49AD-B34E-471E57F0C1A1}"/>
    <dgm:cxn modelId="{90F58CD5-26D8-4670-8932-2CFE92A24BEC}" srcId="{A11513A1-40B5-42C3-AF24-27037D006DD7}" destId="{5CF8E1F6-608E-4104-B214-A64A62576D78}" srcOrd="1" destOrd="0" parTransId="{E57642AB-1FE0-4309-A386-655C74AB6271}" sibTransId="{F5006599-AA9E-438D-8EAF-A34029A3CDAF}"/>
    <dgm:cxn modelId="{16FEBAB7-C0CA-485A-AA88-AE8726390241}" srcId="{23D8B184-40F1-4EA4-B5EA-725FF84FD738}" destId="{4BFE7CE3-85A7-4E53-9762-73A9E649C8A6}" srcOrd="1" destOrd="0" parTransId="{A309A667-7EF4-4637-90D7-9EA0262266B4}" sibTransId="{B26661FB-CFCF-438D-8AB0-645A06E284E3}"/>
    <dgm:cxn modelId="{0035CEBB-3799-4F19-AF26-94D9BDC2108D}" srcId="{A11513A1-40B5-42C3-AF24-27037D006DD7}" destId="{B0007FA0-623F-4308-BBAC-C0A95625F65F}" srcOrd="4" destOrd="0" parTransId="{3D102F38-5563-43D1-BE9A-9F310BB3EC02}" sibTransId="{ACB4D8F3-E5E9-41D1-8AF5-9D9C9FB385A3}"/>
    <dgm:cxn modelId="{13C25704-356C-499C-911D-ED3994F29161}" srcId="{23D8B184-40F1-4EA4-B5EA-725FF84FD738}" destId="{CA268F63-17FB-4E9B-9044-8D6CCBF583AF}" srcOrd="0" destOrd="0" parTransId="{CDD2DF06-5759-435E-B79E-8586FB77541B}" sibTransId="{7F2919B9-000C-4115-951B-30CF182AEBAE}"/>
    <dgm:cxn modelId="{59270213-B5B2-434D-997E-A04CC367353D}" type="presOf" srcId="{4BFE7CE3-85A7-4E53-9762-73A9E649C8A6}" destId="{BD626CB4-7ACB-4330-BBD7-7D345A10237F}" srcOrd="0" destOrd="0" presId="urn:microsoft.com/office/officeart/2005/8/layout/hList3"/>
    <dgm:cxn modelId="{C6D0BEBE-1784-4855-A0A8-AB561D8BDE30}" srcId="{A11513A1-40B5-42C3-AF24-27037D006DD7}" destId="{23D8B184-40F1-4EA4-B5EA-725FF84FD738}" srcOrd="0" destOrd="0" parTransId="{DD495463-B225-4FB4-A785-924E1EB7A4BF}" sibTransId="{EEE21955-70E5-4797-B143-F44F6CCAE000}"/>
    <dgm:cxn modelId="{0AC6C4E8-5E2E-45AC-88BD-7851A021FF59}" type="presOf" srcId="{23D8B184-40F1-4EA4-B5EA-725FF84FD738}" destId="{483E2739-AB2B-401F-86F3-5D0C44C1FD9F}" srcOrd="0" destOrd="0" presId="urn:microsoft.com/office/officeart/2005/8/layout/hList3"/>
    <dgm:cxn modelId="{4A76B7E6-D896-4DE0-8774-A6FA6219C2A0}" srcId="{23D8B184-40F1-4EA4-B5EA-725FF84FD738}" destId="{8E49E15C-8178-4102-A640-AFA02CC68748}" srcOrd="2" destOrd="0" parTransId="{DB7AA21D-2DD4-4304-877E-EBB9E34CBB40}" sibTransId="{A7B82FE1-D74C-4B80-9826-54EE7EA3BD0D}"/>
    <dgm:cxn modelId="{99DA4DE6-C686-4C19-98B0-0629DA908F80}" type="presOf" srcId="{CA268F63-17FB-4E9B-9044-8D6CCBF583AF}" destId="{925370A9-5560-4283-8C95-9C8AFCE32522}" srcOrd="0" destOrd="0" presId="urn:microsoft.com/office/officeart/2005/8/layout/hList3"/>
    <dgm:cxn modelId="{5D34C82F-AB73-4A95-9E5C-B652E3BA6A54}" type="presParOf" srcId="{D22194BA-5A44-4AD7-94BF-84341625DADC}" destId="{483E2739-AB2B-401F-86F3-5D0C44C1FD9F}" srcOrd="0" destOrd="0" presId="urn:microsoft.com/office/officeart/2005/8/layout/hList3"/>
    <dgm:cxn modelId="{81924495-5BD8-4C44-83B5-6F86A960F488}" type="presParOf" srcId="{D22194BA-5A44-4AD7-94BF-84341625DADC}" destId="{FBD5ABD3-F771-4E1E-8BCF-5FEF910E2480}" srcOrd="1" destOrd="0" presId="urn:microsoft.com/office/officeart/2005/8/layout/hList3"/>
    <dgm:cxn modelId="{8E507BC3-8DB6-4E03-B5C8-84A5CCB6C53B}" type="presParOf" srcId="{FBD5ABD3-F771-4E1E-8BCF-5FEF910E2480}" destId="{925370A9-5560-4283-8C95-9C8AFCE32522}" srcOrd="0" destOrd="0" presId="urn:microsoft.com/office/officeart/2005/8/layout/hList3"/>
    <dgm:cxn modelId="{56FD28B2-D04C-47FD-B0DF-2F283C26D67C}" type="presParOf" srcId="{FBD5ABD3-F771-4E1E-8BCF-5FEF910E2480}" destId="{BD626CB4-7ACB-4330-BBD7-7D345A10237F}" srcOrd="1" destOrd="0" presId="urn:microsoft.com/office/officeart/2005/8/layout/hList3"/>
    <dgm:cxn modelId="{797818FD-5903-46AD-9613-42243CF4412F}" type="presParOf" srcId="{FBD5ABD3-F771-4E1E-8BCF-5FEF910E2480}" destId="{AFCCA42F-964D-41FD-B62F-F7FF70CF4B02}" srcOrd="2" destOrd="0" presId="urn:microsoft.com/office/officeart/2005/8/layout/hList3"/>
    <dgm:cxn modelId="{560A62F0-2234-479E-9E43-661635B24303}" type="presParOf" srcId="{D22194BA-5A44-4AD7-94BF-84341625DADC}" destId="{C82787C6-575A-4865-BA8B-210A0A288A2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F7CD1-11B5-4FCE-9E46-5A4C0A255A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680D7-63A3-431C-8144-128E002EE0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Возраст обучающихся </a:t>
          </a:r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 7-18 лет</a:t>
          </a:r>
          <a:endParaRPr lang="en-US" sz="2000" dirty="0">
            <a:solidFill>
              <a:schemeClr val="bg2">
                <a:lumMod val="10000"/>
              </a:schemeClr>
            </a:solidFill>
          </a:endParaRPr>
        </a:p>
      </dgm:t>
    </dgm:pt>
    <dgm:pt modelId="{EFC72B96-3C8E-4566-9739-B29041D8E807}" type="parTrans" cxnId="{19B3CB4B-CBDC-44A9-9527-51D03F32DF73}">
      <dgm:prSet/>
      <dgm:spPr/>
      <dgm:t>
        <a:bodyPr/>
        <a:lstStyle/>
        <a:p>
          <a:endParaRPr lang="en-US"/>
        </a:p>
      </dgm:t>
    </dgm:pt>
    <dgm:pt modelId="{52BEA778-4B03-406D-B3CE-117C613FA1AB}" type="sibTrans" cxnId="{19B3CB4B-CBDC-44A9-9527-51D03F32DF73}">
      <dgm:prSet/>
      <dgm:spPr/>
      <dgm:t>
        <a:bodyPr/>
        <a:lstStyle/>
        <a:p>
          <a:endParaRPr lang="en-US"/>
        </a:p>
      </dgm:t>
    </dgm:pt>
    <dgm:pt modelId="{F8233C57-8B4E-44C5-A97C-F0FD9145C18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Срок реализации программы </a:t>
          </a:r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– 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2 года. Общий объем реализации программы 2-ух годичного обучения 360 часов. Первый год обучения 144 часа, второй 216 часов.</a:t>
          </a:r>
          <a:endParaRPr lang="en-US" sz="1800" dirty="0">
            <a:solidFill>
              <a:schemeClr val="bg2">
                <a:lumMod val="10000"/>
              </a:schemeClr>
            </a:solidFill>
          </a:endParaRPr>
        </a:p>
      </dgm:t>
    </dgm:pt>
    <dgm:pt modelId="{A017AB14-99C9-417A-ACD6-8E2088AA1D10}" type="parTrans" cxnId="{A0DD317A-6524-45ED-879D-3063CD97AF83}">
      <dgm:prSet/>
      <dgm:spPr/>
      <dgm:t>
        <a:bodyPr/>
        <a:lstStyle/>
        <a:p>
          <a:endParaRPr lang="en-US"/>
        </a:p>
      </dgm:t>
    </dgm:pt>
    <dgm:pt modelId="{008D828E-E699-47D4-B1BB-D7F0CD9033B5}" type="sibTrans" cxnId="{A0DD317A-6524-45ED-879D-3063CD97AF83}">
      <dgm:prSet/>
      <dgm:spPr/>
      <dgm:t>
        <a:bodyPr/>
        <a:lstStyle/>
        <a:p>
          <a:endParaRPr lang="en-US"/>
        </a:p>
      </dgm:t>
    </dgm:pt>
    <dgm:pt modelId="{EDFFF8AA-CB26-4C26-B713-7A82E3B5D05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Количество обучающихся в группе: 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1-ый год обучения – 15 человек; 2-ой год обучения – 12 человек</a:t>
          </a:r>
        </a:p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Режим занятий: </a:t>
          </a:r>
          <a:r>
            <a:rPr lang="ru-RU" sz="1800" b="0" dirty="0" smtClean="0">
              <a:solidFill>
                <a:schemeClr val="bg2">
                  <a:lumMod val="10000"/>
                </a:schemeClr>
              </a:solidFill>
            </a:rPr>
            <a:t>1-ый год обучения -2 час а 2 раза в неделю; 2-огй год обучения – 3 часа 2 раза в неделю; по индивидуальному расписанию – 2 часа в неделю. Перерывы между занятиями 10 минут.</a:t>
          </a:r>
          <a:endParaRPr lang="en-US" sz="1800" b="0" dirty="0">
            <a:solidFill>
              <a:schemeClr val="bg2">
                <a:lumMod val="10000"/>
              </a:schemeClr>
            </a:solidFill>
          </a:endParaRPr>
        </a:p>
      </dgm:t>
    </dgm:pt>
    <dgm:pt modelId="{7D78ADD2-6A24-43D6-AC9E-9C1120159B44}" type="parTrans" cxnId="{7C40F6FB-7EE5-4ACE-909C-54EFABF30FD5}">
      <dgm:prSet/>
      <dgm:spPr/>
      <dgm:t>
        <a:bodyPr/>
        <a:lstStyle/>
        <a:p>
          <a:endParaRPr lang="en-US"/>
        </a:p>
      </dgm:t>
    </dgm:pt>
    <dgm:pt modelId="{6C7D7A32-C016-4E57-AC59-442DBA38D1E4}" type="sibTrans" cxnId="{7C40F6FB-7EE5-4ACE-909C-54EFABF30FD5}">
      <dgm:prSet/>
      <dgm:spPr/>
      <dgm:t>
        <a:bodyPr/>
        <a:lstStyle/>
        <a:p>
          <a:endParaRPr lang="en-US"/>
        </a:p>
      </dgm:t>
    </dgm:pt>
    <dgm:pt modelId="{F52794FA-95CC-4F0C-9264-45C92D32070F}" type="pres">
      <dgm:prSet presAssocID="{7DEF7CD1-11B5-4FCE-9E46-5A4C0A255A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BB3B75-2B08-4DBA-A98A-E43F25FD78B4}" type="pres">
      <dgm:prSet presAssocID="{8B3680D7-63A3-431C-8144-128E002EE03B}" presName="parentLin" presStyleCnt="0"/>
      <dgm:spPr/>
    </dgm:pt>
    <dgm:pt modelId="{89B4BAC8-6587-4703-8BBA-EA9803C38F53}" type="pres">
      <dgm:prSet presAssocID="{8B3680D7-63A3-431C-8144-128E002EE03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914632E-D9AE-4D99-81AD-16DCC8F4E442}" type="pres">
      <dgm:prSet presAssocID="{8B3680D7-63A3-431C-8144-128E002EE03B}" presName="parentText" presStyleLbl="node1" presStyleIdx="0" presStyleCnt="3" custScaleX="142857" custScaleY="185738" custLinFactNeighborX="-6627" custLinFactNeighborY="221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C217F-D885-4DC8-A487-CE5BB7601CDF}" type="pres">
      <dgm:prSet presAssocID="{8B3680D7-63A3-431C-8144-128E002EE03B}" presName="negativeSpace" presStyleCnt="0"/>
      <dgm:spPr/>
    </dgm:pt>
    <dgm:pt modelId="{6247FCE6-41F6-4DB8-A836-05E4D9E83256}" type="pres">
      <dgm:prSet presAssocID="{8B3680D7-63A3-431C-8144-128E002EE03B}" presName="childText" presStyleLbl="conFgAcc1" presStyleIdx="0" presStyleCnt="3">
        <dgm:presLayoutVars>
          <dgm:bulletEnabled val="1"/>
        </dgm:presLayoutVars>
      </dgm:prSet>
      <dgm:spPr/>
    </dgm:pt>
    <dgm:pt modelId="{BA1E735C-9932-490B-B88D-4A4A6F7E16BD}" type="pres">
      <dgm:prSet presAssocID="{52BEA778-4B03-406D-B3CE-117C613FA1AB}" presName="spaceBetweenRectangles" presStyleCnt="0"/>
      <dgm:spPr/>
    </dgm:pt>
    <dgm:pt modelId="{22E00C57-C1B8-4474-A60D-D0AF48A2D172}" type="pres">
      <dgm:prSet presAssocID="{F8233C57-8B4E-44C5-A97C-F0FD9145C183}" presName="parentLin" presStyleCnt="0"/>
      <dgm:spPr/>
    </dgm:pt>
    <dgm:pt modelId="{69F11B6C-7A3A-4F26-851D-384FDD85E890}" type="pres">
      <dgm:prSet presAssocID="{F8233C57-8B4E-44C5-A97C-F0FD9145C18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8491D94-EF09-46AA-B37E-D54B432DB4AD}" type="pres">
      <dgm:prSet presAssocID="{F8233C57-8B4E-44C5-A97C-F0FD9145C183}" presName="parentText" presStyleLbl="node1" presStyleIdx="1" presStyleCnt="3" custScaleX="142857" custScaleY="1543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BE0C1-45FC-45E1-9091-6E26C06B0F8A}" type="pres">
      <dgm:prSet presAssocID="{F8233C57-8B4E-44C5-A97C-F0FD9145C183}" presName="negativeSpace" presStyleCnt="0"/>
      <dgm:spPr/>
    </dgm:pt>
    <dgm:pt modelId="{759C5F12-7813-46EB-AEBA-98FBE835B81A}" type="pres">
      <dgm:prSet presAssocID="{F8233C57-8B4E-44C5-A97C-F0FD9145C183}" presName="childText" presStyleLbl="conFgAcc1" presStyleIdx="1" presStyleCnt="3">
        <dgm:presLayoutVars>
          <dgm:bulletEnabled val="1"/>
        </dgm:presLayoutVars>
      </dgm:prSet>
      <dgm:spPr/>
    </dgm:pt>
    <dgm:pt modelId="{B488F4FB-D1BB-4D7B-B12F-396AE1504AD1}" type="pres">
      <dgm:prSet presAssocID="{008D828E-E699-47D4-B1BB-D7F0CD9033B5}" presName="spaceBetweenRectangles" presStyleCnt="0"/>
      <dgm:spPr/>
    </dgm:pt>
    <dgm:pt modelId="{66840629-0621-4881-97F5-2E41FFE50068}" type="pres">
      <dgm:prSet presAssocID="{EDFFF8AA-CB26-4C26-B713-7A82E3B5D051}" presName="parentLin" presStyleCnt="0"/>
      <dgm:spPr/>
    </dgm:pt>
    <dgm:pt modelId="{17AD6D36-3A3C-4F0F-8A0B-FD4DEDCCADB3}" type="pres">
      <dgm:prSet presAssocID="{EDFFF8AA-CB26-4C26-B713-7A82E3B5D05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D8AFB6A-6B98-48C5-BD76-03F42851476C}" type="pres">
      <dgm:prSet presAssocID="{EDFFF8AA-CB26-4C26-B713-7A82E3B5D051}" presName="parentText" presStyleLbl="node1" presStyleIdx="2" presStyleCnt="3" custScaleX="142857" custScaleY="2825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AA4B6-12F3-4EA8-BB8B-7108FCEA9EEE}" type="pres">
      <dgm:prSet presAssocID="{EDFFF8AA-CB26-4C26-B713-7A82E3B5D051}" presName="negativeSpace" presStyleCnt="0"/>
      <dgm:spPr/>
    </dgm:pt>
    <dgm:pt modelId="{C591E236-7085-41B7-96D8-1FBC1C8B53AD}" type="pres">
      <dgm:prSet presAssocID="{EDFFF8AA-CB26-4C26-B713-7A82E3B5D05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828E09-3FFF-4980-A85A-49311F3739C4}" type="presOf" srcId="{8B3680D7-63A3-431C-8144-128E002EE03B}" destId="{A914632E-D9AE-4D99-81AD-16DCC8F4E442}" srcOrd="1" destOrd="0" presId="urn:microsoft.com/office/officeart/2005/8/layout/list1"/>
    <dgm:cxn modelId="{EFE9CEB6-289F-489E-9334-F1DCF12683FF}" type="presOf" srcId="{F8233C57-8B4E-44C5-A97C-F0FD9145C183}" destId="{18491D94-EF09-46AA-B37E-D54B432DB4AD}" srcOrd="1" destOrd="0" presId="urn:microsoft.com/office/officeart/2005/8/layout/list1"/>
    <dgm:cxn modelId="{A0DD317A-6524-45ED-879D-3063CD97AF83}" srcId="{7DEF7CD1-11B5-4FCE-9E46-5A4C0A255A7E}" destId="{F8233C57-8B4E-44C5-A97C-F0FD9145C183}" srcOrd="1" destOrd="0" parTransId="{A017AB14-99C9-417A-ACD6-8E2088AA1D10}" sibTransId="{008D828E-E699-47D4-B1BB-D7F0CD9033B5}"/>
    <dgm:cxn modelId="{428793BB-06C3-458C-9D16-AFD88DECB354}" type="presOf" srcId="{7DEF7CD1-11B5-4FCE-9E46-5A4C0A255A7E}" destId="{F52794FA-95CC-4F0C-9264-45C92D32070F}" srcOrd="0" destOrd="0" presId="urn:microsoft.com/office/officeart/2005/8/layout/list1"/>
    <dgm:cxn modelId="{27DBE31F-EDAD-458B-BF4E-C009A50DE12F}" type="presOf" srcId="{EDFFF8AA-CB26-4C26-B713-7A82E3B5D051}" destId="{17AD6D36-3A3C-4F0F-8A0B-FD4DEDCCADB3}" srcOrd="0" destOrd="0" presId="urn:microsoft.com/office/officeart/2005/8/layout/list1"/>
    <dgm:cxn modelId="{2625563B-153E-4A8D-8AF7-FFFB7F9F3608}" type="presOf" srcId="{F8233C57-8B4E-44C5-A97C-F0FD9145C183}" destId="{69F11B6C-7A3A-4F26-851D-384FDD85E890}" srcOrd="0" destOrd="0" presId="urn:microsoft.com/office/officeart/2005/8/layout/list1"/>
    <dgm:cxn modelId="{6C0B661D-8314-4A5C-B4EC-1741B314F4B4}" type="presOf" srcId="{EDFFF8AA-CB26-4C26-B713-7A82E3B5D051}" destId="{DD8AFB6A-6B98-48C5-BD76-03F42851476C}" srcOrd="1" destOrd="0" presId="urn:microsoft.com/office/officeart/2005/8/layout/list1"/>
    <dgm:cxn modelId="{7C40F6FB-7EE5-4ACE-909C-54EFABF30FD5}" srcId="{7DEF7CD1-11B5-4FCE-9E46-5A4C0A255A7E}" destId="{EDFFF8AA-CB26-4C26-B713-7A82E3B5D051}" srcOrd="2" destOrd="0" parTransId="{7D78ADD2-6A24-43D6-AC9E-9C1120159B44}" sibTransId="{6C7D7A32-C016-4E57-AC59-442DBA38D1E4}"/>
    <dgm:cxn modelId="{19B3CB4B-CBDC-44A9-9527-51D03F32DF73}" srcId="{7DEF7CD1-11B5-4FCE-9E46-5A4C0A255A7E}" destId="{8B3680D7-63A3-431C-8144-128E002EE03B}" srcOrd="0" destOrd="0" parTransId="{EFC72B96-3C8E-4566-9739-B29041D8E807}" sibTransId="{52BEA778-4B03-406D-B3CE-117C613FA1AB}"/>
    <dgm:cxn modelId="{5BD0E466-F7A8-41AC-91A2-4A3B91FB906A}" type="presOf" srcId="{8B3680D7-63A3-431C-8144-128E002EE03B}" destId="{89B4BAC8-6587-4703-8BBA-EA9803C38F53}" srcOrd="0" destOrd="0" presId="urn:microsoft.com/office/officeart/2005/8/layout/list1"/>
    <dgm:cxn modelId="{393606AA-E646-4F9D-A785-7993D6EC7AA2}" type="presParOf" srcId="{F52794FA-95CC-4F0C-9264-45C92D32070F}" destId="{0EBB3B75-2B08-4DBA-A98A-E43F25FD78B4}" srcOrd="0" destOrd="0" presId="urn:microsoft.com/office/officeart/2005/8/layout/list1"/>
    <dgm:cxn modelId="{E50E22A1-2829-4973-877E-B0B02F515C8F}" type="presParOf" srcId="{0EBB3B75-2B08-4DBA-A98A-E43F25FD78B4}" destId="{89B4BAC8-6587-4703-8BBA-EA9803C38F53}" srcOrd="0" destOrd="0" presId="urn:microsoft.com/office/officeart/2005/8/layout/list1"/>
    <dgm:cxn modelId="{F3E4B20B-84DA-4B87-8486-483690E4CED2}" type="presParOf" srcId="{0EBB3B75-2B08-4DBA-A98A-E43F25FD78B4}" destId="{A914632E-D9AE-4D99-81AD-16DCC8F4E442}" srcOrd="1" destOrd="0" presId="urn:microsoft.com/office/officeart/2005/8/layout/list1"/>
    <dgm:cxn modelId="{AFCEAE81-FCAF-45E4-AE74-07185F72B263}" type="presParOf" srcId="{F52794FA-95CC-4F0C-9264-45C92D32070F}" destId="{C4CC217F-D885-4DC8-A487-CE5BB7601CDF}" srcOrd="1" destOrd="0" presId="urn:microsoft.com/office/officeart/2005/8/layout/list1"/>
    <dgm:cxn modelId="{76532F1A-7B03-4E27-A64B-321A3D5AFF44}" type="presParOf" srcId="{F52794FA-95CC-4F0C-9264-45C92D32070F}" destId="{6247FCE6-41F6-4DB8-A836-05E4D9E83256}" srcOrd="2" destOrd="0" presId="urn:microsoft.com/office/officeart/2005/8/layout/list1"/>
    <dgm:cxn modelId="{82739DB9-7772-405C-8F1F-A7AD02F4A3A6}" type="presParOf" srcId="{F52794FA-95CC-4F0C-9264-45C92D32070F}" destId="{BA1E735C-9932-490B-B88D-4A4A6F7E16BD}" srcOrd="3" destOrd="0" presId="urn:microsoft.com/office/officeart/2005/8/layout/list1"/>
    <dgm:cxn modelId="{0C8BA9F9-C23B-4AF0-AB74-7104B68BFAB2}" type="presParOf" srcId="{F52794FA-95CC-4F0C-9264-45C92D32070F}" destId="{22E00C57-C1B8-4474-A60D-D0AF48A2D172}" srcOrd="4" destOrd="0" presId="urn:microsoft.com/office/officeart/2005/8/layout/list1"/>
    <dgm:cxn modelId="{A8587FF5-61AC-4164-BDB4-1CAA594014CB}" type="presParOf" srcId="{22E00C57-C1B8-4474-A60D-D0AF48A2D172}" destId="{69F11B6C-7A3A-4F26-851D-384FDD85E890}" srcOrd="0" destOrd="0" presId="urn:microsoft.com/office/officeart/2005/8/layout/list1"/>
    <dgm:cxn modelId="{9CF57199-B846-4722-8E99-2501082B3D72}" type="presParOf" srcId="{22E00C57-C1B8-4474-A60D-D0AF48A2D172}" destId="{18491D94-EF09-46AA-B37E-D54B432DB4AD}" srcOrd="1" destOrd="0" presId="urn:microsoft.com/office/officeart/2005/8/layout/list1"/>
    <dgm:cxn modelId="{26035E9A-79DB-4C16-B353-35CD3CABBA09}" type="presParOf" srcId="{F52794FA-95CC-4F0C-9264-45C92D32070F}" destId="{673BE0C1-45FC-45E1-9091-6E26C06B0F8A}" srcOrd="5" destOrd="0" presId="urn:microsoft.com/office/officeart/2005/8/layout/list1"/>
    <dgm:cxn modelId="{1AC6817F-F1EF-4029-8FB3-09E16BCDD0D1}" type="presParOf" srcId="{F52794FA-95CC-4F0C-9264-45C92D32070F}" destId="{759C5F12-7813-46EB-AEBA-98FBE835B81A}" srcOrd="6" destOrd="0" presId="urn:microsoft.com/office/officeart/2005/8/layout/list1"/>
    <dgm:cxn modelId="{6468DE6E-EC84-475A-9F93-4AF95CB4BAE4}" type="presParOf" srcId="{F52794FA-95CC-4F0C-9264-45C92D32070F}" destId="{B488F4FB-D1BB-4D7B-B12F-396AE1504AD1}" srcOrd="7" destOrd="0" presId="urn:microsoft.com/office/officeart/2005/8/layout/list1"/>
    <dgm:cxn modelId="{292B46D7-BE9D-4680-A412-589FEFB996E8}" type="presParOf" srcId="{F52794FA-95CC-4F0C-9264-45C92D32070F}" destId="{66840629-0621-4881-97F5-2E41FFE50068}" srcOrd="8" destOrd="0" presId="urn:microsoft.com/office/officeart/2005/8/layout/list1"/>
    <dgm:cxn modelId="{E3014191-AD2D-4B0F-BB17-89005847D4DB}" type="presParOf" srcId="{66840629-0621-4881-97F5-2E41FFE50068}" destId="{17AD6D36-3A3C-4F0F-8A0B-FD4DEDCCADB3}" srcOrd="0" destOrd="0" presId="urn:microsoft.com/office/officeart/2005/8/layout/list1"/>
    <dgm:cxn modelId="{CE4BAF2E-63CC-4E36-ACA5-552B21EBA0E8}" type="presParOf" srcId="{66840629-0621-4881-97F5-2E41FFE50068}" destId="{DD8AFB6A-6B98-48C5-BD76-03F42851476C}" srcOrd="1" destOrd="0" presId="urn:microsoft.com/office/officeart/2005/8/layout/list1"/>
    <dgm:cxn modelId="{85295643-C938-47F5-81E5-A1269660CBD0}" type="presParOf" srcId="{F52794FA-95CC-4F0C-9264-45C92D32070F}" destId="{204AA4B6-12F3-4EA8-BB8B-7108FCEA9EEE}" srcOrd="9" destOrd="0" presId="urn:microsoft.com/office/officeart/2005/8/layout/list1"/>
    <dgm:cxn modelId="{708F04E3-E512-4310-B853-6C89D2E63878}" type="presParOf" srcId="{F52794FA-95CC-4F0C-9264-45C92D32070F}" destId="{C591E236-7085-41B7-96D8-1FBC1C8B53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E2739-AB2B-401F-86F3-5D0C44C1FD9F}">
      <dsp:nvSpPr>
        <dsp:cNvPr id="0" name=""/>
        <dsp:cNvSpPr/>
      </dsp:nvSpPr>
      <dsp:spPr>
        <a:xfrm>
          <a:off x="0" y="0"/>
          <a:ext cx="9324527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</a:rPr>
            <a:t>Цель: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</a:rPr>
            <a:t>приобщение учащихся к техническому творчеству через самовыражение в области компьютерной техники и формирование устойчивого интереса к знаниям в области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</a:rPr>
            <a:t>мехатроники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</a:rPr>
            <a:t> и робототехники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Задачи:</a:t>
          </a:r>
          <a:endParaRPr lang="en-US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0"/>
        <a:ext cx="9324527" cy="2057400"/>
      </dsp:txXfrm>
    </dsp:sp>
    <dsp:sp modelId="{925370A9-5560-4283-8C95-9C8AFCE32522}">
      <dsp:nvSpPr>
        <dsp:cNvPr id="0" name=""/>
        <dsp:cNvSpPr/>
      </dsp:nvSpPr>
      <dsp:spPr>
        <a:xfrm>
          <a:off x="32143" y="2321233"/>
          <a:ext cx="2858674" cy="3792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Обучающие: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 - дать знания по робототехники и </a:t>
          </a:r>
          <a:r>
            <a:rPr lang="ru-RU" sz="1800" kern="1200" dirty="0" err="1" smtClean="0">
              <a:solidFill>
                <a:schemeClr val="tx2">
                  <a:lumMod val="75000"/>
                </a:schemeClr>
              </a:solidFill>
            </a:rPr>
            <a:t>мехатроники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 - научить работать в специализированных компьютерных программах;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 - обучить решению ряда кибернетических задач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2143" y="2321233"/>
        <a:ext cx="2858674" cy="3792786"/>
      </dsp:txXfrm>
    </dsp:sp>
    <dsp:sp modelId="{BD626CB4-7ACB-4330-BBD7-7D345A10237F}">
      <dsp:nvSpPr>
        <dsp:cNvPr id="0" name=""/>
        <dsp:cNvSpPr/>
      </dsp:nvSpPr>
      <dsp:spPr>
        <a:xfrm>
          <a:off x="2858976" y="2245429"/>
          <a:ext cx="3232624" cy="3944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Развивающие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- развить у обучающихся логическое и техническое мышление;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- сформировать и развить навыки самостоятельной работы;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- сформировать и развить организационно-управленческие умения и навыки;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- Способствовать развитию творческих способностей одаренных учащихся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endParaRPr lang="en-U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58976" y="2245429"/>
        <a:ext cx="3232624" cy="3944480"/>
      </dsp:txXfrm>
    </dsp:sp>
    <dsp:sp modelId="{AFCCA42F-964D-41FD-B62F-F7FF70CF4B02}">
      <dsp:nvSpPr>
        <dsp:cNvPr id="0" name=""/>
        <dsp:cNvSpPr/>
      </dsp:nvSpPr>
      <dsp:spPr>
        <a:xfrm>
          <a:off x="6091892" y="2375391"/>
          <a:ext cx="3232624" cy="3738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Воспитательные: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- воспитать у обучающихся терпение, волю, трудолюбие, </a:t>
          </a:r>
          <a:r>
            <a:rPr lang="ru-RU" sz="1800" kern="1200" dirty="0" err="1" smtClean="0">
              <a:solidFill>
                <a:schemeClr val="bg2">
                  <a:lumMod val="10000"/>
                </a:schemeClr>
              </a:solidFill>
            </a:rPr>
            <a:t>самоорганизованность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- Содействовать формированию чувства коллективизма и взаимопомощи;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- Воспитать командный соревновательный интерес;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- Сформировать ориентацию на продолжение обучения в области робототехники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091892" y="2375391"/>
        <a:ext cx="3232624" cy="3738649"/>
      </dsp:txXfrm>
    </dsp:sp>
    <dsp:sp modelId="{C82787C6-575A-4865-BA8B-210A0A288A24}">
      <dsp:nvSpPr>
        <dsp:cNvPr id="0" name=""/>
        <dsp:cNvSpPr/>
      </dsp:nvSpPr>
      <dsp:spPr>
        <a:xfrm>
          <a:off x="0" y="6377940"/>
          <a:ext cx="9324527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7FCE6-41F6-4DB8-A836-05E4D9E83256}">
      <dsp:nvSpPr>
        <dsp:cNvPr id="0" name=""/>
        <dsp:cNvSpPr/>
      </dsp:nvSpPr>
      <dsp:spPr>
        <a:xfrm>
          <a:off x="0" y="954994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4632E-D9AE-4D99-81AD-16DCC8F4E442}">
      <dsp:nvSpPr>
        <dsp:cNvPr id="0" name=""/>
        <dsp:cNvSpPr/>
      </dsp:nvSpPr>
      <dsp:spPr>
        <a:xfrm>
          <a:off x="406473" y="217620"/>
          <a:ext cx="8706436" cy="1206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Возраст обучающихся </a:t>
          </a: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 7-18 лет</a:t>
          </a:r>
          <a:endParaRPr lang="en-US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65358" y="276505"/>
        <a:ext cx="8588666" cy="1088486"/>
      </dsp:txXfrm>
    </dsp:sp>
    <dsp:sp modelId="{759C5F12-7813-46EB-AEBA-98FBE835B81A}">
      <dsp:nvSpPr>
        <dsp:cNvPr id="0" name=""/>
        <dsp:cNvSpPr/>
      </dsp:nvSpPr>
      <dsp:spPr>
        <a:xfrm>
          <a:off x="0" y="2306054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91D94-EF09-46AA-B37E-D54B432DB4AD}">
      <dsp:nvSpPr>
        <dsp:cNvPr id="0" name=""/>
        <dsp:cNvSpPr/>
      </dsp:nvSpPr>
      <dsp:spPr>
        <a:xfrm>
          <a:off x="435322" y="1628194"/>
          <a:ext cx="8706436" cy="100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Срок реализации программы </a:t>
          </a: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– 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2 года. Общий объем реализации программы 2-ух годичного обучения 360 часов. Первый год обучения 144 часа, второй 216 часов.</a:t>
          </a:r>
          <a:endParaRPr lang="en-U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84264" y="1677136"/>
        <a:ext cx="8608552" cy="904695"/>
      </dsp:txXfrm>
    </dsp:sp>
    <dsp:sp modelId="{C591E236-7085-41B7-96D8-1FBC1C8B53AD}">
      <dsp:nvSpPr>
        <dsp:cNvPr id="0" name=""/>
        <dsp:cNvSpPr/>
      </dsp:nvSpPr>
      <dsp:spPr>
        <a:xfrm>
          <a:off x="0" y="4489585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AFB6A-6B98-48C5-BD76-03F42851476C}">
      <dsp:nvSpPr>
        <dsp:cNvPr id="0" name=""/>
        <dsp:cNvSpPr/>
      </dsp:nvSpPr>
      <dsp:spPr>
        <a:xfrm>
          <a:off x="435322" y="2979254"/>
          <a:ext cx="8706436" cy="1835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Количество обучающихся в группе: 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1-ый год обучения – 15 человек; 2-ой год обучения – 12 человек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Режим занятий: 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1-ый год обучения -2 час а 2 раза в неделю; 2-огй год обучения – 3 часа 2 раза в неделю; по индивидуальному расписанию – 2 часа в неделю. Перерывы между занятиями 10 минут.</a:t>
          </a:r>
          <a:endParaRPr lang="en-US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24902" y="3068834"/>
        <a:ext cx="8527276" cy="1655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3F80-7317-4930-9533-53F077B0AC6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71945-C36E-49C0-89F3-BB64F2F9F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56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1945-C36E-49C0-89F3-BB64F2F9F58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79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1945-C36E-49C0-89F3-BB64F2F9F58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21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1945-C36E-49C0-89F3-BB64F2F9F58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10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1945-C36E-49C0-89F3-BB64F2F9F58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87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1945-C36E-49C0-89F3-BB64F2F9F58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41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1945-C36E-49C0-89F3-BB64F2F9F58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84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1945-C36E-49C0-89F3-BB64F2F9F58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403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1945-C36E-49C0-89F3-BB64F2F9F58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7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3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CD1F8-D272-4484-86DE-B4D757BB30E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9FE2-4E86-4589-9218-EE1FB1245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1BD02-C849-4955-BEFE-7B58177AB9D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03AF0-C2AD-4162-B4F2-514ABC125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98D6-638A-402E-BD3A-8C987B40E42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1961-0F06-4550-B134-53AE49097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E2CE-3065-473F-B2F0-96A2521C0BB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24CDB-5F1C-4437-904C-28BD8A9CA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DC92-E0A1-461F-B545-4DE81E0EA439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2978-DDBA-4B60-A549-D1C5C0542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C7B01-2B48-47A1-93C8-45B1079516E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ECBA3-0A68-4290-84ED-2F626BC0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A2E14-4C06-4162-B899-4F5EF6A7AC3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48D95-1E61-437B-942F-D9DF78FB0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527A-61C3-42C8-B4E2-F06536C8F78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696A-0B11-4E4D-8834-FCC9FA2B8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9EAB-2DD6-4F73-92F0-277ED0CBF5B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A2B29-115B-4ADA-8A72-1FB6FEF1A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A3B3-A390-410F-BF8A-C789190D1FB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06FAC-F64F-4D1C-A32F-4835D7705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B8B8-E534-49D6-B165-29DAAFE9796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4F1A9-E46F-4DE8-8666-5C43624F8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63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B7C53ED-AE51-42E2-926C-AF430319DE5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4A5C96C-F140-4C3A-BE97-F8ECF69DA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778674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общеобразовательное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«Образовательный комплекс «Лицей №3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имени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С.П.Угаровой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Старооскольского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Отделение дополнительного образования «Центр детского творчества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134" y="0"/>
            <a:ext cx="1360515" cy="14658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529" y="2651129"/>
            <a:ext cx="5720817" cy="1420813"/>
          </a:xfrm>
        </p:spPr>
        <p:txBody>
          <a:bodyPr/>
          <a:lstStyle/>
          <a:p>
            <a:pPr algn="ctr"/>
            <a:r>
              <a:rPr lang="ru-RU" sz="3600" dirty="0" smtClean="0"/>
              <a:t>Дополнительная </a:t>
            </a:r>
            <a:r>
              <a:rPr lang="ru-RU" sz="3600" dirty="0" err="1" smtClean="0"/>
              <a:t>общеразвивающая</a:t>
            </a:r>
            <a:r>
              <a:rPr lang="ru-RU" sz="3600" dirty="0" smtClean="0"/>
              <a:t> </a:t>
            </a:r>
            <a:r>
              <a:rPr lang="ru-RU" sz="3600" dirty="0" smtClean="0"/>
              <a:t>программа </a:t>
            </a:r>
            <a:br>
              <a:rPr lang="ru-RU" sz="3600" dirty="0" smtClean="0"/>
            </a:br>
            <a:r>
              <a:rPr lang="ru-RU" sz="4000" b="1" dirty="0" smtClean="0"/>
              <a:t>«</a:t>
            </a:r>
            <a:r>
              <a:rPr lang="ru-RU" sz="4000" b="1" dirty="0" err="1" smtClean="0"/>
              <a:t>Мехатроника</a:t>
            </a:r>
            <a:r>
              <a:rPr lang="ru-RU" sz="4000" b="1" dirty="0" smtClean="0"/>
              <a:t> и робототехника»</a:t>
            </a:r>
            <a:endParaRPr lang="en-US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4984478"/>
            <a:ext cx="5429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                Автор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Сабакарь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 Владимир Викторович,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                педагог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дополнительного образования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Старый Оскол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           2020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132855"/>
            <a:ext cx="3286148" cy="3218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DejaVu Sans"/>
              </a:rPr>
              <a:t>Этапы реализации программы</a:t>
            </a:r>
            <a:endParaRPr lang="en-US" sz="3200" b="1" dirty="0">
              <a:latin typeface="Times New Roman" panose="02020603050405020304" pitchFamily="18" charset="0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31007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</a:pPr>
            <a:r>
              <a:rPr lang="ru-RU" sz="2800" b="1" dirty="0" smtClean="0">
                <a:latin typeface="Times New Roman" panose="02020603050405020304" pitchFamily="18" charset="0"/>
                <a:ea typeface="DejaVu Sans"/>
              </a:rPr>
              <a:t>1-ый </a:t>
            </a:r>
            <a:r>
              <a:rPr lang="ru-RU" sz="2800" b="1" dirty="0">
                <a:latin typeface="Times New Roman" panose="02020603050405020304" pitchFamily="18" charset="0"/>
                <a:ea typeface="DejaVu Sans"/>
              </a:rPr>
              <a:t>этап </a:t>
            </a:r>
            <a:r>
              <a:rPr lang="ru-RU" sz="2000" b="1" dirty="0">
                <a:latin typeface="Times New Roman" panose="02020603050405020304" pitchFamily="18" charset="0"/>
                <a:ea typeface="DejaVu Sans"/>
              </a:rPr>
              <a:t>обучения</a:t>
            </a:r>
            <a:r>
              <a:rPr lang="ru-RU" sz="2000" dirty="0">
                <a:latin typeface="Times New Roman" panose="02020603050405020304" pitchFamily="18" charset="0"/>
                <a:ea typeface="DejaVu Sans"/>
              </a:rPr>
              <a:t> – ознакомительный. На первом этапе обучения главная задача </a:t>
            </a:r>
            <a:r>
              <a:rPr lang="ru-RU" sz="2000" dirty="0" smtClean="0">
                <a:latin typeface="Times New Roman" panose="02020603050405020304" pitchFamily="18" charset="0"/>
                <a:ea typeface="DejaVu Sans"/>
              </a:rPr>
              <a:t>педагога - </a:t>
            </a:r>
            <a:r>
              <a:rPr lang="ru-RU" sz="2000" dirty="0">
                <a:latin typeface="Times New Roman" panose="02020603050405020304" pitchFamily="18" charset="0"/>
                <a:ea typeface="DejaVu Sans"/>
              </a:rPr>
              <a:t>не только заинтересовать </a:t>
            </a:r>
            <a:r>
              <a:rPr lang="ru-RU" sz="2000" dirty="0" smtClean="0">
                <a:latin typeface="Times New Roman" panose="02020603050405020304" pitchFamily="18" charset="0"/>
                <a:ea typeface="DejaVu Sans"/>
              </a:rPr>
              <a:t>учащихся </a:t>
            </a:r>
            <a:r>
              <a:rPr lang="ru-RU" sz="2000" dirty="0">
                <a:latin typeface="Times New Roman" panose="02020603050405020304" pitchFamily="18" charset="0"/>
                <a:ea typeface="DejaVu Sans"/>
              </a:rPr>
              <a:t>моделированием, но и помочь ему сознательно перестроиться от простого </a:t>
            </a:r>
            <a:r>
              <a:rPr lang="ru-RU" sz="2000" dirty="0" smtClean="0">
                <a:latin typeface="Times New Roman" panose="02020603050405020304" pitchFamily="18" charset="0"/>
                <a:ea typeface="DejaVu Sans"/>
              </a:rPr>
              <a:t>интереса </a:t>
            </a:r>
            <a:r>
              <a:rPr lang="ru-RU" sz="2000" dirty="0">
                <a:latin typeface="Times New Roman" panose="02020603050405020304" pitchFamily="18" charset="0"/>
                <a:ea typeface="DejaVu Sans"/>
              </a:rPr>
              <a:t>к созданию своими руками серьезных </a:t>
            </a:r>
            <a:r>
              <a:rPr lang="ru-RU" sz="2000" dirty="0" smtClean="0">
                <a:latin typeface="Times New Roman" panose="02020603050405020304" pitchFamily="18" charset="0"/>
                <a:ea typeface="DejaVu Sans"/>
              </a:rPr>
              <a:t>моделей. </a:t>
            </a:r>
            <a:r>
              <a:rPr lang="ru-RU" sz="2000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Учебный </a:t>
            </a:r>
            <a:r>
              <a:rPr lang="ru-RU" sz="2000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план первого этапа обучения рассчитан на 1 полугодие. За этот период времени учащийся не только познает, что такое робототехника </a:t>
            </a:r>
            <a:r>
              <a:rPr lang="ru-RU" sz="2000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и насколько ему интересен этот </a:t>
            </a:r>
            <a:r>
              <a:rPr lang="ru-RU" sz="2000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вид деятельности, но и педагог выявит индивидуальные возможности учащихся для последующей корректировки учебной деятельности.</a:t>
            </a:r>
            <a:endParaRPr lang="en-US" sz="2000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DejaVu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5118396"/>
            <a:ext cx="2500330" cy="166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5137936"/>
            <a:ext cx="2482084" cy="164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5143512"/>
            <a:ext cx="2473670" cy="164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42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DejaVu Sans"/>
              </a:rPr>
              <a:t>Этапы реализации программы</a:t>
            </a:r>
            <a:endParaRPr lang="en-US" sz="3200" b="1" dirty="0">
              <a:latin typeface="Times New Roman" panose="02020603050405020304" pitchFamily="18" charset="0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7560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DejaVu Sans"/>
              </a:rPr>
              <a:t>2-ой этап обучения – базовый. </a:t>
            </a:r>
            <a:r>
              <a:rPr lang="ru-RU" sz="2000" dirty="0">
                <a:latin typeface="Times New Roman" panose="02020603050405020304" pitchFamily="18" charset="0"/>
                <a:ea typeface="DejaVu Sans"/>
              </a:rPr>
              <a:t>Этот этап является основным для большинства учащихся объединения по интересам и рассчитан на 2-е полугодие. Данный этап предусматривает формирование в учебных группах двух подходов к построению образовательной деятельности:</a:t>
            </a:r>
            <a:endParaRPr lang="en-US" sz="2000" dirty="0">
              <a:latin typeface="Times New Roman" panose="02020603050405020304" pitchFamily="18" charset="0"/>
              <a:ea typeface="DejaVu Sans"/>
            </a:endParaRP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DejaVu Sans"/>
              </a:rPr>
              <a:t>- первый основан на групповом учебном плане, где дается одинаковая установка на выполнение определенного задания;</a:t>
            </a:r>
            <a:endParaRPr lang="en-US" sz="2000" dirty="0">
              <a:latin typeface="Times New Roman" panose="02020603050405020304" pitchFamily="18" charset="0"/>
              <a:ea typeface="DejaVu Sans"/>
            </a:endParaRP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DejaVu Sans"/>
              </a:rPr>
              <a:t>- второй – это работа по индивидуальному плану для каждого учащегося, уже достигшего определенного уровня знаний и умений. Это делается для того, чтобы учащиеся не теряли интерес к занятиям на протяжении всего процесса обучения и могли максимально раскрыть свои собственные особенности.</a:t>
            </a:r>
            <a:endParaRPr lang="en-US" sz="2000" dirty="0">
              <a:latin typeface="Times New Roman" panose="02020603050405020304" pitchFamily="18" charset="0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2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4715" y="620688"/>
            <a:ext cx="6424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DejaVu Sans"/>
              </a:rPr>
              <a:t>Этапы реализации программы</a:t>
            </a:r>
            <a:endParaRPr lang="en-US" sz="3200" b="1" dirty="0">
              <a:latin typeface="Times New Roman" panose="02020603050405020304" pitchFamily="18" charset="0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2084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DejaVu Sans"/>
              </a:rPr>
              <a:t>3-ий </a:t>
            </a:r>
            <a:r>
              <a:rPr lang="en-US" sz="2800" b="1" dirty="0" err="1">
                <a:latin typeface="Times New Roman" panose="02020603050405020304" pitchFamily="18" charset="0"/>
                <a:ea typeface="DejaVu Sans"/>
              </a:rPr>
              <a:t>этап</a:t>
            </a:r>
            <a:r>
              <a:rPr lang="en-US" sz="2800" b="1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DejaVu Sans"/>
              </a:rPr>
              <a:t>обучения</a:t>
            </a:r>
            <a:r>
              <a:rPr lang="en-US" sz="2800" b="1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DejaVu Sans"/>
              </a:rPr>
              <a:t>–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это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совершенствование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технического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мастерства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Рассчитан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полугодие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второго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года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обучения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данном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этапе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упор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делается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соревновательный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аспект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. В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соответствии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с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графиком</a:t>
            </a:r>
            <a:r>
              <a:rPr lang="ru-RU" sz="2000" dirty="0">
                <a:latin typeface="Times New Roman" panose="02020603050405020304" pitchFamily="18" charset="0"/>
                <a:ea typeface="DejaVu Sans"/>
              </a:rPr>
              <a:t>,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обучающиеся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принимают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участие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в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конкурсах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разного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уровня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. В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процессе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создания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моделей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идет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процесс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творческого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усовершенствования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моделей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так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как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предыдущий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опыт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дает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достаточно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знаний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умений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навыков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для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развития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творческой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фантазии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ejaVu Sans"/>
              </a:rPr>
              <a:t>учащегося</a:t>
            </a:r>
            <a:r>
              <a:rPr lang="en-US" sz="2000" dirty="0">
                <a:latin typeface="Times New Roman" panose="02020603050405020304" pitchFamily="18" charset="0"/>
                <a:ea typeface="DejaVu Sans"/>
              </a:rPr>
              <a:t>. 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666" y="4424230"/>
            <a:ext cx="3565341" cy="2278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9" y="4398497"/>
            <a:ext cx="3282727" cy="232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842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DejaVu Sans"/>
              </a:rPr>
              <a:t>Этапы реализации программы</a:t>
            </a:r>
            <a:endParaRPr lang="en-US" sz="3200" b="1" dirty="0">
              <a:latin typeface="Times New Roman" panose="02020603050405020304" pitchFamily="18" charset="0"/>
              <a:ea typeface="DejaVu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224" y="3687901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DejaVu Sans"/>
              </a:rPr>
              <a:t>4-ый этап обучения – этап высшего мастерства 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и профессиональной ориентации. На этом этапе занимаются учащиеся с ярко выраженной индивидуальностью, выбравших для себя путь достижений высоких результатов и ориентированных на получение технических профессий.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DejaVu Sans"/>
              </a:rPr>
              <a:t> 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559551"/>
            <a:ext cx="3240247" cy="215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925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9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Проектная деятельность на занятиях робототехники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3181" y="1484784"/>
            <a:ext cx="74452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, serif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Каждое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занятие состоит из теории и закрепляющего данную тему мини 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проекта. Некоторые проекты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получают дальнейшее развитие. 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Использование метода проекта позволяет организовать работу в группах, парах и индивидуально по следующей схеме:</a:t>
            </a:r>
            <a:endParaRPr lang="en-US" sz="2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834" t="44250" r="26541" b="33114"/>
          <a:stretch/>
        </p:blipFill>
        <p:spPr>
          <a:xfrm>
            <a:off x="775770" y="3195315"/>
            <a:ext cx="7585890" cy="29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0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806" y="548680"/>
            <a:ext cx="6373220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49580" algn="l"/>
                <a:tab pos="449580" algn="l"/>
                <a:tab pos="2514600" algn="l"/>
              </a:tabLs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ans Fallback"/>
              </a:rPr>
              <a:t>Темы проектов по робототехнике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Droid Sans Fallb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9978" y="2000240"/>
            <a:ext cx="7776864" cy="28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основе наборов </a:t>
            </a:r>
            <a:r>
              <a:rPr lang="en-US" sz="2000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ru-RU" sz="2000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роект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самоходной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тележки,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определяющей границы </a:t>
            </a:r>
            <a:endParaRPr lang="ru-RU" sz="2000" dirty="0" smtClean="0">
              <a:solidFill>
                <a:srgbClr val="40404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стола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зоны.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роект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удерживающего захвата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робота.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калькулятора.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роект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музыкальной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шкатулки.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роект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двухколёсной </a:t>
            </a:r>
            <a:r>
              <a:rPr lang="ru-RU" sz="2000" dirty="0" err="1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самобалансирующей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тележки.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ндивидуальные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особые проекты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4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6633023" cy="853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1965534"/>
            <a:ext cx="8024749" cy="324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второго года обучения на основе набора </a:t>
            </a:r>
            <a:r>
              <a:rPr lang="en-US" sz="2000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LEGO EV</a:t>
            </a:r>
            <a:r>
              <a:rPr lang="ru-RU" sz="2000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захвата для робота  и организовать бионическую связь с рукой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человека.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манипулятора и объединение с проектом захвата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робота.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оригинального одноголосого музыкального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автомата.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автомобиля управляемого от компьютера,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шагающего робота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жука.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робота с прецизионными  перемещениями  </a:t>
            </a: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предметов.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особые проекты. 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77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04664"/>
            <a:ext cx="6633023" cy="853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7" y="1965534"/>
            <a:ext cx="7065071" cy="324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программе индивидуального обучения на основе контроллера </a:t>
            </a:r>
            <a:r>
              <a:rPr lang="ru-RU" sz="2000" b="1" dirty="0" err="1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Ардуино</a:t>
            </a:r>
            <a:r>
              <a:rPr lang="ru-RU" sz="2000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музыкального автомата необычных звуков на базе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Ардуино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самоходной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тележки.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захвата на базе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Ардуино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манипулятора на базе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Ардуино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двухколёсной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тележки.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особые проекты.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351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>
              <a:tabLst>
                <a:tab pos="90488" algn="l"/>
              </a:tabLst>
            </a:pPr>
            <a:endParaRPr lang="ru-RU" altLang="en-US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lvl="0" indent="450850" algn="ctr" eaLnBrk="0" hangingPunct="0">
              <a:tabLst>
                <a:tab pos="90488" algn="l"/>
              </a:tabLst>
            </a:pPr>
            <a:r>
              <a:rPr lang="ru-RU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Календарный </a:t>
            </a:r>
            <a:r>
              <a:rPr lang="ru-RU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учебный </a:t>
            </a:r>
            <a:r>
              <a:rPr lang="ru-RU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график</a:t>
            </a:r>
          </a:p>
          <a:p>
            <a:pPr lvl="0" algn="ctr" eaLnBrk="0" hangingPunct="0">
              <a:tabLst>
                <a:tab pos="90488" algn="l"/>
              </a:tabLst>
            </a:pPr>
            <a:endParaRPr lang="ru-RU" alt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>
              <a:tabLst>
                <a:tab pos="90488" algn="l"/>
              </a:tabLst>
            </a:pPr>
            <a:endParaRPr lang="ru-RU" alt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>
              <a:tabLst>
                <a:tab pos="90488" algn="l"/>
              </a:tabLst>
            </a:pP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дополнительной общеразвивающей программе «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Мехатроника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робототехника» </a:t>
            </a:r>
            <a:endParaRPr lang="ru-RU" altLang="en-US" sz="2400" dirty="0">
              <a:ea typeface="Times New Roman" panose="02020603050405020304" pitchFamily="18" charset="0"/>
            </a:endParaRPr>
          </a:p>
          <a:p>
            <a:pPr lvl="0" algn="ctr" eaLnBrk="0" hangingPunct="0">
              <a:tabLst>
                <a:tab pos="90488" algn="l"/>
              </a:tabLst>
            </a:pP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2020-2021 учебный год</a:t>
            </a:r>
            <a:endParaRPr lang="ru-RU" altLang="en-US" sz="2400" dirty="0">
              <a:ea typeface="Times New Roman" panose="02020603050405020304" pitchFamily="18" charset="0"/>
            </a:endParaRPr>
          </a:p>
          <a:p>
            <a:pPr lvl="0" algn="ctr" eaLnBrk="0" hangingPunct="0">
              <a:tabLst>
                <a:tab pos="90488" algn="l"/>
              </a:tabLst>
            </a:pPr>
            <a:endParaRPr lang="ru-RU" alt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Образовательная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по дополнительной общеразвивающей программе «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Мехатроника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робототехника» осуществляется в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течение всего календарного года, который делится на два этапа:</a:t>
            </a:r>
            <a:endParaRPr lang="ru-RU" altLang="en-US" sz="2400" dirty="0">
              <a:ea typeface="Times New Roman" panose="02020603050405020304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1-ое полугодие – с 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01.09.2020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31.12.2020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(16 академических часов)</a:t>
            </a:r>
            <a:r>
              <a:rPr lang="ru-RU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en-US" dirty="0">
              <a:ea typeface="Times New Roman" panose="02020603050405020304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2-ое полугодие – с 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09.01.2021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31.05.2021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 академических часов).</a:t>
            </a:r>
            <a:endParaRPr lang="ru-RU" altLang="en-US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0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6615" y="476672"/>
            <a:ext cx="6429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ctr" eaLnBrk="0" hangingPunct="0">
              <a:tabLst>
                <a:tab pos="90488" algn="l"/>
              </a:tabLst>
            </a:pPr>
            <a:r>
              <a:rPr lang="ru-RU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Календарный учебный график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8323949"/>
              </p:ext>
            </p:extLst>
          </p:nvPr>
        </p:nvGraphicFramePr>
        <p:xfrm>
          <a:off x="785786" y="1700808"/>
          <a:ext cx="8001055" cy="5041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0462"/>
                <a:gridCol w="2357454"/>
                <a:gridCol w="2143139"/>
              </a:tblGrid>
              <a:tr h="434621">
                <a:tc>
                  <a:txBody>
                    <a:bodyPr/>
                    <a:lstStyle/>
                    <a:p>
                      <a:pPr marL="15875" indent="-158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Этапы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образовательной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деятельности</a:t>
                      </a:r>
                      <a:endParaRPr lang="en-US" sz="2000" b="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en-US" sz="20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год</a:t>
                      </a:r>
                      <a:r>
                        <a:rPr lang="ru-RU" sz="2000" b="0" i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обучения</a:t>
                      </a:r>
                      <a:endParaRPr lang="en-US" sz="2000" b="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-3175" algn="ctr" defTabSz="266700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en-US" sz="20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год</a:t>
                      </a:r>
                      <a:r>
                        <a:rPr lang="ru-RU" sz="2000" b="0" i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обучения</a:t>
                      </a:r>
                      <a:endParaRPr lang="en-US" sz="2000" b="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919">
                <a:tc>
                  <a:txBody>
                    <a:bodyPr/>
                    <a:lstStyle/>
                    <a:p>
                      <a:pPr marL="15875" lvl="0" indent="-158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Начало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учебного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года</a:t>
                      </a:r>
                      <a:endParaRPr lang="ru-RU" sz="20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15875" lvl="0" indent="-158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endParaRPr lang="en-US" sz="2000" b="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сентября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сентября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4621">
                <a:tc>
                  <a:txBody>
                    <a:bodyPr/>
                    <a:lstStyle/>
                    <a:p>
                      <a:pPr marL="15875" lvl="0" indent="-158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Продолжительность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учебного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года</a:t>
                      </a:r>
                      <a:endParaRPr lang="en-US" sz="2000" b="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-952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36 </a:t>
                      </a:r>
                      <a:r>
                        <a:rPr lang="en-US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недель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-952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36 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недель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Сроки набора обучающихся в объединения</a:t>
                      </a:r>
                      <a:endParaRPr lang="en-US" sz="2000" b="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9525" indent="-952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с 13 </a:t>
                      </a:r>
                      <a:r>
                        <a:rPr lang="en-US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августа</a:t>
                      </a: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по</a:t>
                      </a: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01 </a:t>
                      </a:r>
                      <a:r>
                        <a:rPr lang="en-US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сентября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Промежуточная</a:t>
                      </a:r>
                      <a:r>
                        <a:rPr lang="ru-RU" sz="20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(итоговая)</a:t>
                      </a:r>
                      <a:r>
                        <a:rPr lang="en-US" sz="20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аттестация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обучающихся</a:t>
                      </a:r>
                      <a:endParaRPr lang="en-US" sz="2000" b="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9525" indent="-952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с 20 апреля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2021 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г. по 31 мая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2021 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г.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03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Окончание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учебного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года</a:t>
                      </a:r>
                      <a:endParaRPr lang="ru-RU" sz="20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endParaRPr lang="en-US" sz="2000" b="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31 </a:t>
                      </a:r>
                      <a:r>
                        <a:rPr lang="en-US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мая</a:t>
                      </a: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2020 г.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57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Каникулы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зимние</a:t>
                      </a:r>
                      <a:endParaRPr lang="ru-RU" sz="20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endParaRPr lang="en-US" sz="2000" b="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с 01 января по 08 января 2020 г.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31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Каникулы</a:t>
                      </a:r>
                      <a:r>
                        <a:rPr lang="en-US" sz="20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летние</a:t>
                      </a:r>
                      <a:endParaRPr lang="en-US" sz="2000" b="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После окончания периода промежуточной аттестации учащихся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8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28801"/>
            <a:ext cx="77048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	</a:t>
            </a:r>
            <a:r>
              <a:rPr lang="ru-RU" sz="2200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Создание </a:t>
            </a:r>
            <a:r>
              <a:rPr lang="ru-RU" sz="2200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актуальных на сегодняшний день условий для формирования процесса развития технического творчества детей становится достаточно актуальным и востребованным в связи с ускоренным внедрением новейших технологий в производство. Современное государство крайне испытывает огромный дефицит инженеров, технических работников и квалифицированных кадров. Развитие производства в актуальных направлениях, приумножение достигнутых результатов в науке и технике, возможны только при условии раннего развития технических способностей у детей и подростков, а так же создания необходимых условий для дальнейшего роста творческого потенциала. </a:t>
            </a:r>
            <a:endParaRPr lang="en-US" sz="2200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7873" y="476672"/>
            <a:ext cx="5084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Актуальность программы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681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DejaVu Sans"/>
              </a:rPr>
              <a:t>Материально-техническое обеспечение</a:t>
            </a:r>
            <a:endParaRPr lang="en-US" sz="3200" dirty="0">
              <a:latin typeface="Times New Roman" panose="02020603050405020304" pitchFamily="18" charset="0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464" y="1916832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DejaVu Sans"/>
              </a:rPr>
              <a:t>1. Наборы образовательных </a:t>
            </a:r>
            <a:r>
              <a:rPr lang="ru-RU" sz="2400" dirty="0" err="1">
                <a:latin typeface="Times New Roman" panose="02020603050405020304" pitchFamily="18" charset="0"/>
                <a:ea typeface="DejaVu Sans"/>
              </a:rPr>
              <a:t>Лего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-конструкторов: 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DejaVu Sans"/>
              </a:rPr>
              <a:t>- </a:t>
            </a:r>
            <a:r>
              <a:rPr lang="en-US" sz="2400" dirty="0">
                <a:latin typeface="Times New Roman" panose="02020603050405020304" pitchFamily="18" charset="0"/>
                <a:ea typeface="DejaVu Sans"/>
              </a:rPr>
              <a:t>LEGO NXT Mindstorms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 ( 9797- базовыйнабор;9695-Ресурсныйнабор);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DejaVu Sans"/>
              </a:rPr>
              <a:t>- LEGO EV3 Mindstorms Edu…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DejaVu Sans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ea typeface="DejaVu Sans"/>
              </a:rPr>
              <a:t>Экогород</a:t>
            </a:r>
            <a:r>
              <a:rPr lang="en-US" sz="2400" dirty="0">
                <a:latin typeface="Times New Roman" panose="02020603050405020304" pitchFamily="18" charset="0"/>
                <a:ea typeface="DejaVu Sans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DejaVu Sans"/>
              </a:rPr>
              <a:t>       2. </a:t>
            </a:r>
            <a:r>
              <a:rPr lang="ru-RU" sz="2400" dirty="0" err="1">
                <a:latin typeface="Times New Roman" panose="02020603050405020304" pitchFamily="18" charset="0"/>
                <a:ea typeface="DejaVu Sans"/>
              </a:rPr>
              <a:t>Лего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-элементы.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DejaVu Sans"/>
              </a:rPr>
              <a:t>       3. Поля; </a:t>
            </a:r>
            <a:r>
              <a:rPr lang="ru-RU" sz="2400" dirty="0" err="1">
                <a:latin typeface="Times New Roman" panose="02020603050405020304" pitchFamily="18" charset="0"/>
                <a:ea typeface="DejaVu Sans"/>
              </a:rPr>
              <a:t>роботодром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.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DejaVu Sans"/>
              </a:rPr>
              <a:t>       4. Дополнительные устройства и датчики;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DejaVu Sans"/>
              </a:rPr>
              <a:t>       5. Программное обеспечение </a:t>
            </a:r>
            <a:r>
              <a:rPr lang="en-US" sz="2400" dirty="0" err="1">
                <a:latin typeface="Times New Roman" panose="02020603050405020304" pitchFamily="18" charset="0"/>
                <a:ea typeface="DejaVu Sans"/>
              </a:rPr>
              <a:t>Robolab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DejaVu Sans"/>
              </a:rPr>
              <a:t>NXT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-G, </a:t>
            </a:r>
            <a:r>
              <a:rPr lang="ru-RU" sz="2400" dirty="0" err="1">
                <a:latin typeface="Times New Roman" panose="02020603050405020304" pitchFamily="18" charset="0"/>
                <a:ea typeface="DejaVu Sans"/>
              </a:rPr>
              <a:t>Bricx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 CC</a:t>
            </a:r>
            <a:r>
              <a:rPr lang="ru-RU" sz="2400" dirty="0" smtClean="0">
                <a:latin typeface="Times New Roman" panose="02020603050405020304" pitchFamily="18" charset="0"/>
                <a:ea typeface="DejaVu Sans"/>
              </a:rPr>
              <a:t>.</a:t>
            </a:r>
            <a:endParaRPr lang="en-US" dirty="0">
              <a:solidFill>
                <a:srgbClr val="00000A"/>
              </a:solidFill>
              <a:latin typeface="Calibri" panose="020F0502020204030204" pitchFamily="34" charset="0"/>
              <a:ea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532859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49580" algn="l"/>
                <a:tab pos="449580" algn="l"/>
                <a:tab pos="2514600" algn="l"/>
              </a:tabLst>
            </a:pPr>
            <a:r>
              <a:rPr lang="ru-RU" sz="3200" b="1" dirty="0">
                <a:solidFill>
                  <a:srgbClr val="00000A"/>
                </a:solidFill>
                <a:latin typeface="Times New Roman" panose="02020603050405020304" pitchFamily="18" charset="0"/>
                <a:ea typeface="Droid Sans Fallback"/>
              </a:rPr>
              <a:t>Список литературы</a:t>
            </a:r>
            <a:endParaRPr lang="en-US" sz="3200" dirty="0">
              <a:solidFill>
                <a:srgbClr val="00000A"/>
              </a:solidFill>
              <a:latin typeface="Calibri" panose="020F0502020204030204" pitchFamily="34" charset="0"/>
              <a:ea typeface="Droid Sans Fallb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792088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49580" algn="l"/>
                <a:tab pos="449580" algn="l"/>
                <a:tab pos="25146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Литература </a:t>
            </a:r>
            <a:r>
              <a:rPr lang="ru-RU" sz="2400" b="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для педагога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Филиппов С.А. Робототехника для детей и родителей. - СПб.: Наука, 2013.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Уроки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-конструирования в школе [Электронный ресурс]: методическое пособие / А. С.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Злаказов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Г. А. Горшков, С. Г.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Шевалдина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-2-е изд. (эл.). -М.: БИНОМ. Лаборатория знаний, 2013.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ПервоРобот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LEGO®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WeDo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Книга для учителя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4. КОМПАС_3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DV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16.  Руководство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пользователя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82089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Литература для учащихся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Филиппов С.А. Робототехника для детей и родителей. - СПб.: Наука, 2013.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Уроки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-конструирования в школе [Электронный ресурс]: методическое пособие / А. С.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Злаказов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Г. А. Горшков, С. Г.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Шевалдина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-2-е изд. (эл.). - М.: БИНОМ. Лаборатория знаний, 2013.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DejaVu Sans"/>
              </a:rPr>
              <a:t>3. Я, робот. Айзек Азимов. Серия: Библиотека приключений. М: </a:t>
            </a:r>
            <a:r>
              <a:rPr lang="ru-RU" sz="2400" dirty="0" err="1">
                <a:latin typeface="Times New Roman" panose="02020603050405020304" pitchFamily="18" charset="0"/>
                <a:ea typeface="DejaVu Sans"/>
              </a:rPr>
              <a:t>Эксмо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, 2008.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4. КОМПАС_3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DV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16. Руководство пользователя\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DejaVu Sans"/>
              </a:rPr>
              <a:t>Дополнительная </a:t>
            </a:r>
            <a:r>
              <a:rPr lang="ru-RU" sz="2400" b="1" dirty="0" smtClean="0">
                <a:latin typeface="Times New Roman" panose="02020603050405020304" pitchFamily="18" charset="0"/>
                <a:ea typeface="DejaVu Sans"/>
              </a:rPr>
              <a:t>литература:</a:t>
            </a:r>
            <a:endParaRPr lang="ru-RU" sz="2400" b="1" dirty="0">
              <a:latin typeface="Times New Roman" panose="02020603050405020304" pitchFamily="18" charset="0"/>
              <a:ea typeface="DejaVu Sans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. LEGO MINDSTORMS</a:t>
            </a:r>
            <a:r>
              <a:rPr lang="en-US" sz="2400" dirty="0">
                <a:latin typeface="Times New Roman" panose="02020603050405020304" pitchFamily="18" charset="0"/>
                <a:ea typeface="DejaVu Sans"/>
              </a:rPr>
              <a:t>NXT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 2.0. Руководство пользователя</a:t>
            </a:r>
            <a:r>
              <a:rPr lang="ru-RU" sz="2400" dirty="0" smtClean="0">
                <a:latin typeface="Times New Roman" panose="02020603050405020304" pitchFamily="18" charset="0"/>
                <a:ea typeface="DejaVu Sans"/>
              </a:rPr>
              <a:t>.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656"/>
            <a:ext cx="53283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5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16832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DejaVu Sans"/>
              </a:rPr>
              <a:t>Программа имеет техническую направленность, так как реализация  творческих идей обучающихся проходит через конструирование, программирование и исследования моделей с использованием современных компьютерных технологий. Она ориентирована на получение дополнительных знаний о современной робототехнике и </a:t>
            </a:r>
            <a:r>
              <a:rPr lang="ru-RU" sz="2400" dirty="0" err="1">
                <a:latin typeface="Times New Roman" panose="02020603050405020304" pitchFamily="18" charset="0"/>
                <a:ea typeface="DejaVu Sans"/>
              </a:rPr>
              <a:t>мехатронике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, роли и значимости профессии инженера </a:t>
            </a:r>
            <a:r>
              <a:rPr lang="ru-RU" sz="2400" dirty="0" err="1">
                <a:latin typeface="Times New Roman" panose="02020603050405020304" pitchFamily="18" charset="0"/>
                <a:ea typeface="DejaVu Sans"/>
              </a:rPr>
              <a:t>мехатроника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 в современном производстве. А также позволяет на базе приобретенных знаний и навыков создавать собственные проекты несложных робототехнических и </a:t>
            </a:r>
            <a:r>
              <a:rPr lang="ru-RU" sz="2400" dirty="0" err="1">
                <a:latin typeface="Times New Roman" panose="02020603050405020304" pitchFamily="18" charset="0"/>
                <a:ea typeface="DejaVu Sans"/>
              </a:rPr>
              <a:t>мехатронных</a:t>
            </a:r>
            <a:r>
              <a:rPr lang="ru-RU" sz="2400" dirty="0">
                <a:latin typeface="Times New Roman" panose="02020603050405020304" pitchFamily="18" charset="0"/>
                <a:ea typeface="DejaVu Sans"/>
              </a:rPr>
              <a:t> проектов.</a:t>
            </a:r>
            <a:endParaRPr lang="en-US" sz="2400" dirty="0">
              <a:latin typeface="Times New Roman" panose="02020603050405020304" pitchFamily="18" charset="0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76672"/>
            <a:ext cx="670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DejaVu Sans"/>
              </a:rPr>
              <a:t>Направленность программы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543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397598654"/>
              </p:ext>
            </p:extLst>
          </p:nvPr>
        </p:nvGraphicFramePr>
        <p:xfrm>
          <a:off x="0" y="-1364"/>
          <a:ext cx="93245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585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0896" y="332656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DejaVu Sans"/>
              </a:rPr>
              <a:t>Основные характеристики программы</a:t>
            </a:r>
            <a:endParaRPr lang="en-US" sz="3200" b="1" dirty="0">
              <a:latin typeface="Times New Roman" panose="02020603050405020304" pitchFamily="18" charset="0"/>
              <a:ea typeface="DejaVu Sans"/>
            </a:endParaRPr>
          </a:p>
          <a:p>
            <a:pPr indent="450215"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DejaVu Sans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813877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общеразвивающая программа имеет ряд особенностей, обуславливающих ее 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новизну: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обучении по данной программе минимально используются шаблоны. Это стимулирует учащегося самого искать пути решения поставленных задач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программой предлагается многообразие компьютерных программ, с которыми дети работают во время занятия, это дает возможность каждому учащемуся освоить необходимый материал в свойственном ему темпе;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программе предусмотрены разделы, где обучение осуществляется с применением средств мультимедиа;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предусматривает возможность обучения особо одаренных учащихся по индивидуальным учебным планам, используя метод проектов.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0292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72816"/>
            <a:ext cx="7387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	Использование </a:t>
            </a:r>
            <a:r>
              <a:rPr lang="ru-RU" sz="2400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решений из области робототехники в рамках дополнительного       образования позволит формировать технологическую и проектную культуру воспитанников.   Именно эти обстоятельства подтверждают </a:t>
            </a:r>
            <a:r>
              <a:rPr lang="ru-RU" sz="24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актуальность</a:t>
            </a:r>
            <a:r>
              <a:rPr lang="ru-RU" sz="2400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востребованность, социальную значимость данной программы. </a:t>
            </a:r>
            <a:endParaRPr lang="en-US" sz="2400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Отличительной особенностью программы </a:t>
            </a:r>
            <a:r>
              <a:rPr lang="ru-RU" sz="2400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является деление на 4 этапа обучения, освоение каждого из которых предоставляет учащемуся выбор – на каком уровне он может осуществлять, а затем продолжить  свое обучение. </a:t>
            </a:r>
            <a:endParaRPr lang="en-US" sz="2400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772430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4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680296250"/>
              </p:ext>
            </p:extLst>
          </p:nvPr>
        </p:nvGraphicFramePr>
        <p:xfrm>
          <a:off x="0" y="1412776"/>
          <a:ext cx="9144000" cy="51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3648" y="47667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DejaVu Sans"/>
              </a:rPr>
              <a:t>Адресат программы и режим занятий</a:t>
            </a:r>
            <a:endParaRPr lang="en-US" sz="28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7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DejaVu Sans"/>
              </a:rPr>
              <a:t>Ожидаемые результаты и способы их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DejaVu Sans"/>
              </a:rPr>
              <a:t>проверки</a:t>
            </a:r>
            <a:endParaRPr lang="en-US" sz="3200" b="1" dirty="0"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21401"/>
            <a:ext cx="781638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450215"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DejaVu Sans"/>
              </a:rPr>
              <a:t>Образовательные</a:t>
            </a:r>
            <a:r>
              <a:rPr lang="ru-RU" sz="2400" b="1" dirty="0" smtClean="0">
                <a:latin typeface="Times New Roman" panose="02020603050405020304" pitchFamily="18" charset="0"/>
                <a:ea typeface="DejaVu Sans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ea typeface="DejaVu Sans"/>
            </a:endParaRP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DejaVu Sans"/>
              </a:rPr>
              <a:t>в результате занятий моделированием и робототехникой у учащихся появится возможность  самостоятельного решения ряда задач с использованием образовательных робототехнических конструкторов, а также создание творческих проектов. Результат каждого занятия – это робот, устройство или механизм, выполняющий поставленную задачу. Проверка проводится как визуально – путем совместного тестирования роботов, так и путем изучения программ и внутреннего устройства конструкций, созданных учащимися.  Основной способ итоговой проверки – участие в соревновании и выполнение индивидуального  проекта.</a:t>
            </a:r>
            <a:endParaRPr lang="en-US" sz="2200" dirty="0">
              <a:latin typeface="Times New Roman" panose="02020603050405020304" pitchFamily="18" charset="0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3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6632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DejaVu Sans"/>
              </a:rPr>
              <a:t>Ожидаемые результаты и способы их проверки</a:t>
            </a:r>
            <a:endParaRPr lang="en-US" sz="32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80648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DejaVu Sans"/>
              </a:rPr>
              <a:t>Развивающие:</a:t>
            </a:r>
            <a:endParaRPr lang="en-US" sz="2400" b="1" dirty="0" smtClean="0">
              <a:latin typeface="Times New Roman" panose="02020603050405020304" pitchFamily="18" charset="0"/>
              <a:ea typeface="DejaVu Sans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DejaVu Sans"/>
              </a:rPr>
              <a:t>изменения </a:t>
            </a:r>
            <a:r>
              <a:rPr lang="ru-RU" sz="2200" dirty="0">
                <a:latin typeface="Times New Roman" panose="02020603050405020304" pitchFamily="18" charset="0"/>
                <a:ea typeface="DejaVu Sans"/>
              </a:rPr>
              <a:t>в развитии мелкой моторики, внимательности, аккуратности и особенностей мышления конструктора-изобретателя проявляется на самостоятельных задачах по механике. Строительство редуктора с заданным передаточным отношением и более сложных конструкций из множества мелких деталей является регулярной проверкой полученных навыков.</a:t>
            </a:r>
            <a:endParaRPr lang="en-US" sz="2200" dirty="0">
              <a:latin typeface="Times New Roman" panose="02020603050405020304" pitchFamily="18" charset="0"/>
              <a:ea typeface="DejaVu Sans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DejaVu Sans"/>
              </a:rPr>
              <a:t>Для проверки результатов все обучающиеся примут участие в отборочных соревнованиях. Показавшие наилучшие результаты затем примут участие в муниципальных </a:t>
            </a:r>
            <a:r>
              <a:rPr lang="ru-RU" sz="2200" dirty="0" smtClean="0">
                <a:latin typeface="Times New Roman" panose="02020603050405020304" pitchFamily="18" charset="0"/>
                <a:ea typeface="DejaVu Sans"/>
              </a:rPr>
              <a:t>соревнованиях.  </a:t>
            </a:r>
            <a:endParaRPr lang="en-US" sz="2200" dirty="0">
              <a:latin typeface="Times New Roman" panose="02020603050405020304" pitchFamily="18" charset="0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0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961</TotalTime>
  <Words>1382</Words>
  <Application>Microsoft Office PowerPoint</Application>
  <PresentationFormat>Экран (4:3)</PresentationFormat>
  <Paragraphs>150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Слои</vt:lpstr>
      <vt:lpstr>Дополнительная общеразвивающая программа  «Мехатроника и робототехника»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Сортоизучение фасоли овощной в условиях старооскольского района Белгородской области</dc:title>
  <cp:lastModifiedBy>HP</cp:lastModifiedBy>
  <cp:revision>107</cp:revision>
  <dcterms:modified xsi:type="dcterms:W3CDTF">2020-04-20T13:36:58Z</dcterms:modified>
</cp:coreProperties>
</file>