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  <p:sldMasterId id="2147483806" r:id="rId3"/>
  </p:sldMasterIdLst>
  <p:notesMasterIdLst>
    <p:notesMasterId r:id="rId27"/>
  </p:notesMasterIdLst>
  <p:sldIdLst>
    <p:sldId id="284" r:id="rId4"/>
    <p:sldId id="289" r:id="rId5"/>
    <p:sldId id="290" r:id="rId6"/>
    <p:sldId id="292" r:id="rId7"/>
    <p:sldId id="291" r:id="rId8"/>
    <p:sldId id="294" r:id="rId9"/>
    <p:sldId id="293" r:id="rId10"/>
    <p:sldId id="303" r:id="rId11"/>
    <p:sldId id="302" r:id="rId12"/>
    <p:sldId id="309" r:id="rId13"/>
    <p:sldId id="310" r:id="rId14"/>
    <p:sldId id="311" r:id="rId15"/>
    <p:sldId id="301" r:id="rId16"/>
    <p:sldId id="295" r:id="rId17"/>
    <p:sldId id="296" r:id="rId18"/>
    <p:sldId id="297" r:id="rId19"/>
    <p:sldId id="298" r:id="rId20"/>
    <p:sldId id="299" r:id="rId21"/>
    <p:sldId id="307" r:id="rId22"/>
    <p:sldId id="308" r:id="rId23"/>
    <p:sldId id="300" r:id="rId24"/>
    <p:sldId id="304" r:id="rId25"/>
    <p:sldId id="30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88172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8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03F65-68C0-437F-A06B-0503D01614C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88EEE-D021-4643-8C7F-F567046EB2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13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88EEE-D021-4643-8C7F-F567046EB26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002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88EEE-D021-4643-8C7F-F567046EB26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76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285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97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0F980-5E89-419D-8A08-43AE925A5F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73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180C-B5D4-41F3-BC5E-4B3428C492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08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2657D-E782-4278-8D2E-1105D921EA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850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543B9-01C9-4487-8627-D86B1DB60D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710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3A38-4C95-47DD-8A17-DE28A326A8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6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3A3E-8F53-4AB7-9F6E-8B50431601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111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28DAE-93CE-4166-A253-4415C286BD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782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DC1F-BD73-4ACD-ACF9-8A167A25D3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89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4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AA429-30A0-4AFF-817C-803E53ED40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51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7CA23-6FCC-46EA-A5F0-7176225234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34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EDDA7-E9DD-44AC-ACE8-FC7A9A2B5D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77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4F56-8755-49AB-993B-6E4353098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7CC5A-F22F-44AD-B036-632B54D058D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21D04-69E9-4EF9-ADA6-75DB68EDDED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6DE2A-9D14-4126-8A6B-125DF286B06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F9658-E4F1-427D-ACA9-28806D0048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31CC9-F345-4ACD-B711-F10A0FF38D9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174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C0656-4605-47FD-BB74-7E21D1F2E32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DDB17-5432-49B7-A90F-36D5544848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BCCB2-B4D1-4289-A7B7-541C4DE098E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820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39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832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91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96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43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BBC361-0159-47F8-A940-A37805CB0E2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5EB54-EEA1-4E16-8EF9-9AD2AE35B816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D86B-F76C-4C9F-B233-140BA1913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072494" cy="574040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Муниципальное автономное общеобразовательное учреждение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«Образовательный комплекс «Лицей №3» имени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С.П.Угаровой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Старооскольского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 algn="ctr">
              <a:lnSpc>
                <a:spcPct val="120000"/>
              </a:lnSpc>
              <a:buNone/>
            </a:pPr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дополнительного образования «Центр детского творчества «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endParaRPr lang="ru-RU" sz="14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1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endParaRPr lang="ru-RU" sz="9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9600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928662" y="1761298"/>
            <a:ext cx="7072362" cy="17391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Дополнительная </a:t>
            </a:r>
            <a:b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общеразвивающая программа</a:t>
            </a:r>
            <a:b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altLang="en-US" sz="32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altLang="en-US" sz="3200" b="1" dirty="0" err="1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Креативное</a:t>
            </a:r>
            <a:r>
              <a:rPr lang="ru-RU" altLang="en-US" sz="32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рукоделие» </a:t>
            </a:r>
            <a:endParaRPr lang="en-US" altLang="en-US" sz="2400" b="1" dirty="0" smtClean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76" y="3505030"/>
            <a:ext cx="3708400" cy="2473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214578" y="628652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dirty="0" smtClean="0">
                <a:latin typeface="Times New Roman CYR" panose="02020603050405020304" pitchFamily="18" charset="0"/>
              </a:rPr>
              <a:t>Старый Оскол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400" dirty="0" smtClean="0">
                <a:latin typeface="Times New Roman CYR" panose="02020603050405020304" pitchFamily="18" charset="0"/>
              </a:rPr>
              <a:t>2020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5450656"/>
              </p:ext>
            </p:extLst>
          </p:nvPr>
        </p:nvGraphicFramePr>
        <p:xfrm>
          <a:off x="642910" y="2143117"/>
          <a:ext cx="7835510" cy="4230486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1769814"/>
                <a:gridCol w="1982192"/>
                <a:gridCol w="2265363"/>
                <a:gridCol w="1818141"/>
              </a:tblGrid>
              <a:tr h="119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отслеживания</a:t>
                      </a:r>
                      <a:endParaRPr lang="en-US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13117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владения терминологией в области декоративно- прикладного  творчества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нания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терминологии тестирование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естирование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901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тепень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понимания и осознанности применения в своей речи терминов и понятий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аблюдение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5950" y="585597"/>
            <a:ext cx="7358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Мониторинг результатов </a:t>
            </a:r>
            <a:endParaRPr lang="en-US" altLang="en-US" sz="2400" b="1" dirty="0" smtClean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обучения учащихся по дополнительной образовательной программе</a:t>
            </a:r>
          </a:p>
        </p:txBody>
      </p:sp>
    </p:spTree>
    <p:extLst>
      <p:ext uri="{BB962C8B-B14F-4D97-AF65-F5344CB8AC3E}">
        <p14:creationId xmlns="" xmlns:p14="http://schemas.microsoft.com/office/powerpoint/2010/main" val="8730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184" y="442721"/>
            <a:ext cx="6880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Мониторинг результатов обучения </a:t>
            </a:r>
            <a: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учащихся </a:t>
            </a:r>
            <a:r>
              <a:rPr lang="ru-RU" altLang="en-US" sz="24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по дополнительной образовательной программе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3910634"/>
              </p:ext>
            </p:extLst>
          </p:nvPr>
        </p:nvGraphicFramePr>
        <p:xfrm>
          <a:off x="642909" y="1874171"/>
          <a:ext cx="7929618" cy="4173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005"/>
                <a:gridCol w="1911604"/>
                <a:gridCol w="2336405"/>
                <a:gridCol w="1911604"/>
              </a:tblGrid>
              <a:tr h="12690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Метапредметные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навыков в области декоративно-прикладного творчества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владения на практике техниками и приемами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6413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тепень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целесообразности применения приемов и техник в работе с различными материалами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22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оличество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поделок, выполненных по собственному замыслу и </a:t>
                      </a: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выставок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«Творческие достижения»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8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7534" y="371283"/>
            <a:ext cx="690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4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Мониторинг результатов обучения </a:t>
            </a:r>
            <a:r>
              <a:rPr lang="ru-RU" altLang="en-US" sz="24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учащихся </a:t>
            </a:r>
            <a:r>
              <a:rPr lang="ru-RU" altLang="en-US" sz="24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по дополнительной образовательной программе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88671"/>
              </p:ext>
            </p:extLst>
          </p:nvPr>
        </p:nvGraphicFramePr>
        <p:xfrm>
          <a:off x="571468" y="1700807"/>
          <a:ext cx="8001058" cy="4624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202"/>
                <a:gridCol w="2571768"/>
                <a:gridCol w="2495207"/>
                <a:gridCol w="1433881"/>
              </a:tblGrid>
              <a:tr h="143980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фантазии и образного мышления,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воображения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фантазии, мышления, воображения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98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ровень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устойчивости интереса к знаниям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оличество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посещенных занятий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урнал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98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ровень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личностных качеств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ктивность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участия в выставках и конкурсах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1205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ровень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сформированности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навыков коллективного взаимодействия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взаимодействия, сотрудничества с обучающимися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аблюдение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59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764386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altLang="en-US" sz="28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По окончании обучения проводится итоговая </a:t>
            </a: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аттестация </a:t>
            </a:r>
            <a:endParaRPr lang="en-US" altLang="en-US" sz="28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5800" t="650" r="-399" b="38450"/>
          <a:stretch/>
        </p:blipFill>
        <p:spPr>
          <a:xfrm>
            <a:off x="357158" y="2571744"/>
            <a:ext cx="2519772" cy="4047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714612" y="164305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Результатом итоговой аттестации может быть  презентация проекта, участие в выставке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806" y="2500306"/>
            <a:ext cx="3596474" cy="2773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084337"/>
            <a:ext cx="3348502" cy="2511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2603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8604"/>
            <a:ext cx="87849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Вариативный </a:t>
            </a:r>
            <a:r>
              <a:rPr lang="ru-RU" altLang="en-US" sz="2000" b="1" dirty="0">
                <a:latin typeface="Times New Roman" pitchFamily="18" charset="0"/>
                <a:cs typeface="Times New Roman" pitchFamily="18" charset="0"/>
              </a:rPr>
              <a:t>модуль включает в себя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знакомство с методом проекта, изучение классификации проектов по доминирующей деятельности, а также основные практические  этапы работы над проектом. </a:t>
            </a:r>
            <a:endParaRPr lang="ru-RU" altLang="en-US" sz="20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Содержание </a:t>
            </a:r>
            <a:r>
              <a:rPr lang="ru-RU" altLang="en-US" sz="28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программы</a:t>
            </a:r>
          </a:p>
          <a:p>
            <a:pPr algn="ctr">
              <a:spcAft>
                <a:spcPts val="1000"/>
              </a:spcAft>
            </a:pPr>
            <a:r>
              <a:rPr lang="ru-RU" altLang="en-US" sz="28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Вариативный модуль</a:t>
            </a:r>
            <a:endParaRPr lang="en-US" altLang="en-US" sz="28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just"/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Раздел 10. Творческая работа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10.1.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Знакомство с творческим проектом. Понятие творческий проект.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i="1" dirty="0">
                <a:latin typeface="Times New Roman" pitchFamily="18" charset="0"/>
                <a:cs typeface="Times New Roman" pitchFamily="18" charset="0"/>
              </a:rPr>
              <a:t>Теория: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Знакомство с творческими проектами в различных техниках рукоделия.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i="1" dirty="0">
                <a:latin typeface="Times New Roman" pitchFamily="18" charset="0"/>
                <a:cs typeface="Times New Roman" pitchFamily="18" charset="0"/>
              </a:rPr>
              <a:t>Практика: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Беседа о проектной деятельности. Просмотри презентаций и творческих проектов.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10.2.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Этапы выполнения творческого проекта.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i="1" dirty="0">
                <a:latin typeface="Times New Roman" pitchFamily="18" charset="0"/>
                <a:cs typeface="Times New Roman" pitchFamily="18" charset="0"/>
              </a:rPr>
              <a:t>Теория: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Знакомство с основными этапами проектной деятельности, 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i="1" dirty="0">
                <a:latin typeface="Times New Roman" pitchFamily="18" charset="0"/>
                <a:cs typeface="Times New Roman" pitchFamily="18" charset="0"/>
              </a:rPr>
              <a:t>Практика: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 Разработка плана выполнения проекта.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altLang="en-US" b="1" dirty="0" smtClean="0">
                <a:latin typeface="Times New Roman" pitchFamily="18" charset="0"/>
                <a:cs typeface="Times New Roman" pitchFamily="18" charset="0"/>
              </a:rPr>
              <a:t>10.3. </a:t>
            </a: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Оформление пояснительной записки к творческому проекту.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i="1" dirty="0">
                <a:latin typeface="Times New Roman" pitchFamily="18" charset="0"/>
                <a:cs typeface="Times New Roman" pitchFamily="18" charset="0"/>
              </a:rPr>
              <a:t>Теория: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Беседа по оформлению пояснительной записки.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i="1" dirty="0">
                <a:latin typeface="Times New Roman" pitchFamily="18" charset="0"/>
                <a:cs typeface="Times New Roman" pitchFamily="18" charset="0"/>
              </a:rPr>
              <a:t>Практика: </a:t>
            </a: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Оформление титульного листа, введения.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8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58" y="214290"/>
            <a:ext cx="8572560" cy="64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 Содержание программы</a:t>
            </a:r>
          </a:p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 Вариативный модуль</a:t>
            </a:r>
          </a:p>
          <a:p>
            <a:pPr algn="ctr">
              <a:spcAft>
                <a:spcPts val="1000"/>
              </a:spcAft>
            </a:pPr>
            <a:endParaRPr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10.4. Выбор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проекта и его обоснование.</a:t>
            </a:r>
            <a:endParaRPr lang="en-US" altLang="en-US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Теория: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рукодельных изделий в сети интернет, журналах, дополнительной литературе. Изучение их технологии, из каких материалов изготовлены, какую форму имеют, возможные варианты изменения  изделий, подходящие под ваши критерии.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Проанализировать идеи и выбрать ту, которая больше подходит.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10.5.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 актуальность проекта</a:t>
            </a:r>
            <a:endParaRPr lang="en-US" altLang="en-US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Теория: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основные  цели и задачи выполнения проекта. Например, разработка и изготовление изделия, или модернизация, ремонт чего-либо в соответствии с определенными условиями, требованиями.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и задач работы над творческим проектом.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10.6.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возникшей проблемы и потребности.</a:t>
            </a:r>
            <a:endParaRPr lang="en-US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Теория: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Рассмотрение и  решение проблемы работы над проектом. Изучение исторической справки по проектному изделию. 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к творческому проекту на выбранную тему. Написание исторической справки.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0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358246" cy="590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Содержание программы</a:t>
            </a:r>
          </a:p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Вариативный модуль </a:t>
            </a:r>
          </a:p>
          <a:p>
            <a:pPr algn="ctr">
              <a:spcAft>
                <a:spcPts val="1000"/>
              </a:spcAft>
            </a:pPr>
            <a:endParaRPr lang="ru-RU" altLang="en-US" sz="2800" b="1" dirty="0" smtClean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</a:pP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10.7. Подбор материалов, инструментов и приспособлений для творческой работы.</a:t>
            </a:r>
          </a:p>
          <a:p>
            <a:pPr>
              <a:spcAft>
                <a:spcPts val="1000"/>
              </a:spcAft>
            </a:pPr>
            <a:r>
              <a:rPr lang="ru-RU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Теория: 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материалы для изготовления деталей изделия. Определить наличие необходимых для выполнения работ инструментов. Определить рабочие размеры изделия и его деталей. Продумать безопасные способы изготовления изделия. Продумать способы декоративно-художественного оформления изделия.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таблиц, схем, звёздочки – обдумывания. Изучение и оформление в пояснительной записке безопасных приёмов работы.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10.8.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конструкторской документации (схемы, выкройки, чертежи)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Теория: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изучение вариантов формы и конструкции изделия.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</a:t>
            </a:r>
            <a:r>
              <a:rPr lang="ru-RU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конструкцию будущего изделия, способы соединения деталей в изделии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28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Содержание программы</a:t>
            </a:r>
          </a:p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Вариативный модуль</a:t>
            </a:r>
          </a:p>
          <a:p>
            <a:pPr algn="ctr">
              <a:spcAft>
                <a:spcPts val="1000"/>
              </a:spcAft>
            </a:pPr>
            <a:endParaRPr lang="ru-RU" b="1" i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10.9.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Последовательность изготовления изделия.  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Изучить технологию изготовления будущего изделия.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Изготовить изделие по  выбранной технологии.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10.10.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качества. Экономический расчёт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наиболее рационального  и экономичного расхода материалов.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Разработать расчет затрат на проектное изделие.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10.11.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Экологическое обоснование проекта.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Теория: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выбором экологически чистых материалов, использованных при работе над изделием для творческого проекта.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пункта в пояснительной записке по экологическому обоснованию проекта.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7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1"/>
            <a:ext cx="8568952" cy="6643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Содержание программы</a:t>
            </a:r>
          </a:p>
          <a:p>
            <a:pPr algn="ctr">
              <a:spcAft>
                <a:spcPts val="100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   Вариативный модуль </a:t>
            </a:r>
          </a:p>
          <a:p>
            <a:pPr algn="ctr">
              <a:spcAft>
                <a:spcPts val="1000"/>
              </a:spcAft>
            </a:pPr>
            <a:endParaRPr lang="ru-RU" altLang="en-US" sz="1400" b="1" dirty="0" smtClean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10.12.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Самооценка. Реклама проектного изделия.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над заключительным этапом проекта. Выводы по работе.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рекламировать своё готовое изделие.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Написание мини-эссе по работе над проектом. Разработать рекламу.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10.13.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Свободное творчество. Работа творческой группы 3-5 человек.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Включает составление собственного изделия на выбранную тему.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изделий. Подготовка к выставкам, конкурсам различных уровней.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10.14.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к защите проекта. Выполнение презентации. </a:t>
            </a: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возможных способов защиты проекта.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Работа над презентацией к защите проекта.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10.15.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проекта.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Теория: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 работы над творческими проектами.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Выступление учащихся, защита проектов.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1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5382962"/>
              </p:ext>
            </p:extLst>
          </p:nvPr>
        </p:nvGraphicFramePr>
        <p:xfrm>
          <a:off x="714348" y="3214686"/>
          <a:ext cx="7858180" cy="3534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3404"/>
                <a:gridCol w="3714776"/>
              </a:tblGrid>
              <a:tr h="4644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образовательной деятельности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учебного года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сентября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учебного года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недель</a:t>
                      </a: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набора обучающихся в объединения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августа по 01 сентября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Итоговая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(промежуточная) аттестация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20 апреля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по 31 мая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5758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Окончание учебного года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мая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 зимние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 января по 08 января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177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Каникулы летние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окончания периода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промежуточной (итоговой)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аттестации учащихся</a:t>
                      </a:r>
                      <a:endParaRPr lang="en-US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71670" y="214290"/>
            <a:ext cx="678661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Календарный учебный график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дополнительной общеразвивающей программе 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Креативное рукоделие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2020-2021 учебный год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дополнительной общеразвивающей программе 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Креативное рукоделие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осуществляется   в течение всего календарного года, который делится на два этапа: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1-ое полугодие 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01.09.2020 по 31.12.2020 (16 академических часов),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2-ое полугодие 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09.01.2021 по 31.05.2021 (20 академических часов).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проводится в соответствии с реализуемой дополнительной общеразвивающей программой в объединении.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проводится в конце учебного года.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7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48680"/>
            <a:ext cx="3010535" cy="43955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571604" y="5157192"/>
            <a:ext cx="624075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en-US" sz="20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Автор </a:t>
            </a:r>
          </a:p>
          <a:p>
            <a:pPr algn="ctr">
              <a:lnSpc>
                <a:spcPct val="150000"/>
              </a:lnSpc>
            </a:pPr>
            <a:r>
              <a:rPr lang="ru-RU" altLang="en-US" sz="20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Козлова </a:t>
            </a:r>
            <a:r>
              <a:rPr lang="ru-RU" altLang="en-US" sz="20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Наталия Ивановна,</a:t>
            </a:r>
            <a:endParaRPr lang="ru-RU" altLang="en-US" sz="20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altLang="en-US" sz="20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педагог дополнительного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23606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096" y="212069"/>
            <a:ext cx="7851184" cy="636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Материально-техническое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    обеспечение</a:t>
            </a:r>
            <a:endParaRPr lang="en-US" altLang="en-US" sz="28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проведения занятий необходим просторный, светлый кабинет, оснащенный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необходимым оборудованием, удобной мебелью, соответствующей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возрасту учащихся.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учащихся имеются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книги, альбомы, журналы с иллюстрациями, крупные таблицы образцов, элементов и приемов росписи в народном творчестве, технические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изображения. 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Стационарное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наглядное 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пособие: плакаты.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Коллекционное пособие.</a:t>
            </a:r>
          </a:p>
          <a:p>
            <a:pPr algn="ctr"/>
            <a:r>
              <a:rPr lang="ru-RU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Инструменты </a:t>
            </a:r>
            <a:r>
              <a:rPr lang="ru-RU" b="1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и </a:t>
            </a:r>
            <a:r>
              <a:rPr lang="ru-RU" b="1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материалы: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ножницы,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</a:t>
            </a:r>
            <a:r>
              <a:rPr lang="ru-RU" dirty="0" err="1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распариватель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иглы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и 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булавки,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швейные нитки,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нитки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для 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вышивки,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пяльцы,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напёрстки,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бисер,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материал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для 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декораций,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  атласные </a:t>
            </a:r>
            <a:r>
              <a:rPr lang="ru-RU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ленты и </a:t>
            </a:r>
            <a:r>
              <a:rPr lang="ru-RU" dirty="0" smtClean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кружева.</a:t>
            </a:r>
            <a:endParaRPr lang="en-US" dirty="0"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8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1848" y="47688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Темы </a:t>
            </a:r>
            <a:r>
              <a:rPr lang="ru-RU" altLang="en-US" sz="28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творческих </a:t>
            </a: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проектов</a:t>
            </a:r>
            <a:endParaRPr lang="ru-RU" altLang="en-US" sz="28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785926"/>
            <a:ext cx="6003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Вязание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детей вторая по популярности тема в рукоделии сразу после вязания для женщин именно поэтому вязание никогда не потеряет своей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актуальности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детей вяжут и мамы, и бабушки, и тетушки. Маленькие девочки начинают вязать с вязания пинеток для младшего братика или сестрёнки.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00490" y="1428736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: «Копилка </a:t>
            </a:r>
            <a:r>
              <a:rPr lang="ru-RU" alt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вязаных идей»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3671832"/>
            <a:ext cx="4478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 : </a:t>
            </a:r>
            <a:r>
              <a:rPr lang="ru-RU" alt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«Бабушка-старушка»</a:t>
            </a:r>
            <a:endParaRPr lang="ru-RU" alt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2186" y="4017727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/>
            <a:r>
              <a:rPr lang="ru-RU" altLang="en-US" sz="1600" dirty="0" smtClean="0">
                <a:latin typeface="Times New Roman" panose="02020603050405020304" pitchFamily="18" charset="0"/>
              </a:rPr>
              <a:t>«</a:t>
            </a:r>
            <a:r>
              <a:rPr lang="ru-RU" altLang="en-US" sz="1600" dirty="0">
                <a:latin typeface="Times New Roman" panose="02020603050405020304" pitchFamily="18" charset="0"/>
              </a:rPr>
              <a:t>Кукла – уникальное существо, в котором можно соединяя любовью несоединимое, выразить свою благодарность бесконечному разнообразию мира». Слово кукла пришло к нам от латинского «</a:t>
            </a:r>
            <a:r>
              <a:rPr lang="en-US" altLang="en-US" sz="1600" dirty="0" err="1">
                <a:latin typeface="Times New Roman" panose="02020603050405020304" pitchFamily="18" charset="0"/>
              </a:rPr>
              <a:t>cuculla</a:t>
            </a:r>
            <a:r>
              <a:rPr lang="ru-RU" altLang="en-US" sz="1600" dirty="0">
                <a:latin typeface="Times New Roman" panose="02020603050405020304" pitchFamily="18" charset="0"/>
              </a:rPr>
              <a:t>» - что означает «капюшон, куколь».</a:t>
            </a:r>
            <a:r>
              <a:rPr lang="ru-RU" altLang="en-US" sz="1600" dirty="0"/>
              <a:t> </a:t>
            </a:r>
          </a:p>
          <a:p>
            <a:pPr indent="-609600"/>
            <a:r>
              <a:rPr lang="ru-RU" altLang="en-US" sz="1600" dirty="0">
                <a:latin typeface="Times New Roman" panose="02020603050405020304" pitchFamily="18" charset="0"/>
              </a:rPr>
              <a:t> Особым направлением современного прикладного творчества является создание авторской куклы. Авторская кукла чаще всего выполняется в единственном экземпляре, представляет собой плод длительного кропотливого труда. Может иметь портретное сходство с </a:t>
            </a:r>
            <a:r>
              <a:rPr lang="ru-RU" altLang="en-US" sz="1600" dirty="0" err="1">
                <a:latin typeface="Times New Roman" panose="02020603050405020304" pitchFamily="18" charset="0"/>
              </a:rPr>
              <a:t>определѐнным</a:t>
            </a:r>
            <a:r>
              <a:rPr lang="ru-RU" altLang="en-US" sz="1600" dirty="0">
                <a:latin typeface="Times New Roman" panose="02020603050405020304" pitchFamily="18" charset="0"/>
              </a:rPr>
              <a:t> человеком (портретная кукла), свой набор одежды и миниатюрных аксессуаров.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042" y="1261281"/>
            <a:ext cx="2492115" cy="2024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s://avatars.mds.yandex.net/get-pdb/34158/6228cc36-4a3d-4a05-a578-1532845b13e5/s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4" y="3668048"/>
            <a:ext cx="1936149" cy="2904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79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314378"/>
            <a:ext cx="5000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« Ах, карнавал!</a:t>
            </a:r>
            <a:r>
              <a:rPr lang="ru-RU" alt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7" y="1255439"/>
            <a:ext cx="2704845" cy="1887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214678" y="1676933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волшебный праздник. Для каждого ребенка он особенный, но все ждут встречи с Дедом Морозом, получения желанных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подарков. Новогодний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костюм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актуален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сегодняшний день, а особенно в канун нового года. Также его можно использовать как сценический костюм в дальнейшем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1" y="4143380"/>
            <a:ext cx="57864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дизайнеров и вязальщиц к вязаным вещам не случайна, поскольку они вобрали в себя все, что нужно нам в холодное время года — уют, комфорт и тепло. Мы привыкли, что одежда изготовляется из ткани. А что, если изделие будет сделано из другого материала, например из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пряжи.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Ажурные, изящные платья, связанные из натуральных хлопчатобумажных и шелковых нитей, подчеркивают красоту женской фигуры и создают комфортные ощущения.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576" y="3643314"/>
            <a:ext cx="2071266" cy="2782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410385" y="3743270"/>
            <a:ext cx="4947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«Кружевное настроение»</a:t>
            </a:r>
            <a:endParaRPr lang="ru-RU" alt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5658" y="428604"/>
            <a:ext cx="5758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Темы творческих проектов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7827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653136"/>
            <a:ext cx="874846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57166"/>
            <a:ext cx="7858180" cy="586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en-US" sz="28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Список литературы</a:t>
            </a:r>
            <a:endParaRPr lang="en-US" altLang="en-US" sz="28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Для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педагогов:</a:t>
            </a:r>
            <a:endParaRPr lang="en-US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1494790" algn="l"/>
              </a:tabLst>
            </a:pPr>
            <a:r>
              <a:rPr lang="ru-RU" sz="1600" dirty="0" smtClean="0">
                <a:latin typeface="Times New Roman" panose="02020603050405020304" pitchFamily="18" charset="0"/>
              </a:rPr>
              <a:t>Издание </a:t>
            </a:r>
            <a:r>
              <a:rPr lang="ru-RU" sz="1600" dirty="0">
                <a:latin typeface="Times New Roman" panose="02020603050405020304" pitchFamily="18" charset="0"/>
              </a:rPr>
              <a:t>для досуга Серия «Школа вышивки» Художественная гладь. Издательство «НИОЛА – ПРЕСС» </a:t>
            </a:r>
            <a:endParaRPr lang="en-US" sz="1600" dirty="0"/>
          </a:p>
          <a:p>
            <a:pPr marL="342900" indent="-342900">
              <a:buFont typeface="+mj-lt"/>
              <a:buAutoNum type="arabicPeriod"/>
              <a:tabLst>
                <a:tab pos="1494790" algn="l"/>
              </a:tabLst>
            </a:pPr>
            <a:r>
              <a:rPr lang="ru-RU" sz="1600" dirty="0" smtClean="0">
                <a:latin typeface="Times New Roman" panose="02020603050405020304" pitchFamily="18" charset="0"/>
              </a:rPr>
              <a:t>Суслова </a:t>
            </a:r>
            <a:r>
              <a:rPr lang="ru-RU" sz="1600" dirty="0">
                <a:latin typeface="Times New Roman" panose="02020603050405020304" pitchFamily="18" charset="0"/>
              </a:rPr>
              <a:t>М.И. Эксклюзивная вышивка: Техника. Приемы. Изделия: Энциклопедия. – М.: АСТ-ПРЕСС КНИГА .- 136с.: ил. – (Золотая библиотека увлечений).</a:t>
            </a:r>
            <a:endParaRPr lang="en-US" sz="1600" dirty="0"/>
          </a:p>
          <a:p>
            <a:pPr marL="342900" indent="-342900">
              <a:buFont typeface="+mj-lt"/>
              <a:buAutoNum type="arabicPeriod"/>
              <a:tabLst>
                <a:tab pos="1494790" algn="l"/>
              </a:tabLst>
            </a:pPr>
            <a:r>
              <a:rPr lang="ru-RU" sz="1600" dirty="0" smtClean="0">
                <a:latin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</a:rPr>
              <a:t>виды вышивки Иллюстрированная энциклопедия [Перевод с английского Т.И. Беляковой]; ООО «Издательство </a:t>
            </a:r>
            <a:r>
              <a:rPr lang="ru-RU" sz="1600" dirty="0" err="1">
                <a:latin typeface="Times New Roman" panose="02020603050405020304" pitchFamily="18" charset="0"/>
              </a:rPr>
              <a:t>Астрель</a:t>
            </a:r>
            <a:r>
              <a:rPr lang="ru-RU" sz="1600" dirty="0">
                <a:latin typeface="Times New Roman" panose="02020603050405020304" pitchFamily="18" charset="0"/>
              </a:rPr>
              <a:t>», 2010 </a:t>
            </a:r>
            <a:endParaRPr lang="en-US" sz="1600" dirty="0"/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1494790" algn="l"/>
              </a:tabLst>
            </a:pP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Чотти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 вышивка шелковыми лентами: Техники. Приёмы. Изделия: Энциклопедия / Пер. с ит. – М.: АСТ-ПРЕСС КНИГА. – 160с.: ил. – (Золотая библиотека увлечений) 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1494790" algn="l"/>
              </a:tabLst>
            </a:pP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Марилиза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Эдони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.Кружево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фриволите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Искусство плетения челноком, [перевод с итальянского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С.В.Зоновой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Издательство «АРТ –РОДНИК», 2010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tabLst>
                <a:tab pos="149479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Вышивка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лентами. – Минск: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2010. – 160с.: ил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1494790" algn="l"/>
              </a:tabLs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Для учащихся:</a:t>
            </a:r>
            <a:endParaRPr lang="ru-RU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Максимова М., Кузьмина М. «Вышивка» («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»1996).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Рогова О. Л. «Юным рукодельницам».- СПб. 1990.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Сапожников А. А. Журналы – «Современная вышивка крестом». – М.2006.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«Узоры вышивки крестом» (Минск «Современный литератор» 1999). 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 bwMode="auto">
          <a:xfrm>
            <a:off x="1043608" y="1357298"/>
            <a:ext cx="7869560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sz="2000" dirty="0"/>
              <a:t>	</a:t>
            </a:r>
            <a:r>
              <a:rPr lang="ru-RU" altLang="en-US" sz="1600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altLang="en-US" sz="20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Истоки способностей и дарований детей находятся на кончиках пальцев. От пальцев, образно говоря, идут тончайшие ручейки, которые питают источники творческой мысли. Другими словами, чем больше мастерства в детской руке, тем умнее ребенок</a:t>
            </a:r>
            <a:r>
              <a:rPr lang="ru-RU" altLang="en-US" sz="20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en-US" altLang="en-US" sz="20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en-US" sz="2000" b="1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В.А. Сухомлинский</a:t>
            </a:r>
            <a:endParaRPr lang="en-US" altLang="en-US" sz="20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857224" y="3714752"/>
            <a:ext cx="6786610" cy="25717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algn="ctr">
              <a:lnSpc>
                <a:spcPct val="150000"/>
              </a:lnSpc>
              <a:buNone/>
            </a:pPr>
            <a:r>
              <a:rPr lang="ru-RU" altLang="en-US" sz="1800" dirty="0" smtClean="0">
                <a:latin typeface="Times New Roman" pitchFamily="18" charset="0"/>
                <a:cs typeface="Times New Roman" pitchFamily="18" charset="0"/>
              </a:rPr>
              <a:t>Дополнительная общеразвивающая программа </a:t>
            </a:r>
            <a:r>
              <a:rPr lang="ru-RU" altLang="en-US" sz="1800" b="1" dirty="0" smtClean="0">
                <a:latin typeface="Times New Roman" pitchFamily="18" charset="0"/>
                <a:cs typeface="Times New Roman" pitchFamily="18" charset="0"/>
              </a:rPr>
              <a:t>«Креативное рукоделие»</a:t>
            </a:r>
            <a:r>
              <a:rPr lang="ru-RU" altLang="en-US" sz="1800" dirty="0" smtClean="0">
                <a:latin typeface="Times New Roman" pitchFamily="18" charset="0"/>
                <a:cs typeface="Times New Roman" pitchFamily="18" charset="0"/>
              </a:rPr>
              <a:t>  художественной направленности, так как деятельность обучающихся направлена на решение и воплощение в материале разнообразных задач, связанных с изготовлением вначале простейших, затем более сложных изделий и их художественным оформлением </a:t>
            </a: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8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3602" y="357166"/>
            <a:ext cx="8928992" cy="2143140"/>
            <a:chOff x="143602" y="363658"/>
            <a:chExt cx="8928992" cy="214314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3602" y="363658"/>
              <a:ext cx="8928992" cy="21431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214546" y="506534"/>
              <a:ext cx="6714445" cy="1967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овизна</a:t>
              </a: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171450" lvl="1" indent="-171450" algn="just" defTabSz="800100"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•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 программе используются нестандартные формы проведения занятий и     методы работы с учащимися;</a:t>
              </a:r>
            </a:p>
            <a:p>
              <a:pPr marL="171450" lvl="1" indent="-171450" algn="just" defTabSz="800100"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•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программа дополнена элементами свободного творчества;</a:t>
              </a:r>
            </a:p>
            <a:p>
              <a:pPr marL="171450" lvl="1" indent="-171450" algn="just" defTabSz="800100"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•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используются ИКТ-технологии, проектная технология.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/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85872" y="571480"/>
            <a:ext cx="1785798" cy="1714512"/>
          </a:xfrm>
          <a:prstGeom prst="roundRect">
            <a:avLst>
              <a:gd name="adj" fmla="val 10000"/>
            </a:avLst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143603" y="2572170"/>
            <a:ext cx="8928991" cy="1999838"/>
            <a:chOff x="0" y="1853560"/>
            <a:chExt cx="8928992" cy="199983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853560"/>
              <a:ext cx="8928992" cy="19998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071670" y="1853560"/>
              <a:ext cx="6857321" cy="19998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 </a:t>
              </a: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Отличительными способностями программы </a:t>
              </a: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является интеграция содержания двух модулей:  </a:t>
              </a:r>
              <a:endParaRPr lang="en-US" sz="18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l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и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нвариантного (базовые знания для всех обучающихся)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</a:p>
            <a:p>
              <a:pPr marL="171450" lvl="1" indent="-171450" algn="l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ариативного  (для учащихся, проявляющих повышенный интерес  к художественному творчеству в результате проектной деятельности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).</a:t>
              </a:r>
              <a:endParaRPr lang="en-US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57310" y="2714620"/>
            <a:ext cx="1714360" cy="1714512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/>
          <p:cNvGrpSpPr/>
          <p:nvPr/>
        </p:nvGrpSpPr>
        <p:grpSpPr>
          <a:xfrm>
            <a:off x="143602" y="4661511"/>
            <a:ext cx="8928992" cy="1982199"/>
            <a:chOff x="0" y="4117957"/>
            <a:chExt cx="8928992" cy="198219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4117957"/>
              <a:ext cx="8928992" cy="19821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71670" y="4117957"/>
              <a:ext cx="6857321" cy="1982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Педагогическая целесообразность </a:t>
              </a:r>
              <a:r>
                <a:rPr lang="ru-RU" sz="1800" b="0" kern="1200" dirty="0" smtClean="0">
                  <a:latin typeface="Times New Roman" pitchFamily="18" charset="0"/>
                  <a:cs typeface="Times New Roman" pitchFamily="18" charset="0"/>
                </a:rPr>
                <a:t>заключается в том, что: </a:t>
              </a:r>
              <a:endParaRPr lang="en-US" sz="1800" b="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just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базовые знания, которые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учащиеся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получают в общеобразовательной школе на уроках технологии, углубляются и расширяются на занятиях в объединении, </a:t>
              </a:r>
              <a:endParaRPr lang="en-US" sz="16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71450" lvl="1" indent="-171450" algn="just" defTabSz="8001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способствует осмыслению и восприятию окружающей действительности через творчество, обогащает внутренний мир ребёнка, позволяет с пользой провести свободное время.</a:t>
              </a:r>
              <a:endParaRPr lang="en-US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338444" y="4857760"/>
            <a:ext cx="1733226" cy="1584176"/>
          </a:xfrm>
          <a:prstGeom prst="roundRect">
            <a:avLst>
              <a:gd name="adj" fmla="val 10000"/>
            </a:avLst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12804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85918" y="642918"/>
            <a:ext cx="7000924" cy="9286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200" kern="1200" dirty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Адресат программы и режим занятий:</a:t>
            </a:r>
            <a:endParaRPr lang="ru-RU" alt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2564904"/>
            <a:ext cx="7985432" cy="1629911"/>
            <a:chOff x="403174" y="639184"/>
            <a:chExt cx="7826425" cy="213461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3174" y="639184"/>
              <a:ext cx="7826425" cy="213461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403174" y="639184"/>
              <a:ext cx="7722222" cy="2030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ассчитана на любой социальный статус учащихся, 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имеющих 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различные интеллектуальные, художественные, творческие 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способности.</a:t>
              </a:r>
              <a:endParaRPr 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05299" y="1357298"/>
            <a:ext cx="8381543" cy="1428760"/>
            <a:chOff x="474690" y="-240383"/>
            <a:chExt cx="7837138" cy="80072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74690" y="-46093"/>
              <a:ext cx="7507139" cy="3542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839275" y="-240383"/>
              <a:ext cx="7472553" cy="800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рограмма составлена для учащихся 12-14 лет</a:t>
              </a:r>
              <a:endParaRPr lang="en-US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7544" y="4286257"/>
            <a:ext cx="7985432" cy="2357454"/>
            <a:chOff x="391790" y="2975508"/>
            <a:chExt cx="7835792" cy="177704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1790" y="2975508"/>
              <a:ext cx="7835792" cy="17770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493262" y="2975508"/>
              <a:ext cx="7647572" cy="1690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Срок реализации программы 1 год. </a:t>
              </a:r>
            </a:p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Количество детей в группе – 15 человек. </a:t>
              </a:r>
            </a:p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Группа занимается 3 раза в неделю по 2 часа (216 часов). Продолжительность 1 академического часа 45 минут, с перерывом 10 минут.</a:t>
              </a:r>
              <a:endParaRPr lang="en-US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583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62" y="857232"/>
            <a:ext cx="76328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Цель программы:</a:t>
            </a:r>
            <a:r>
              <a:rPr lang="ru-RU" alt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декоративно-прикладного творчества, развитие творческих способностей учащихся, художественного и дизайнерского вкуса.</a:t>
            </a:r>
            <a:endParaRPr lang="en-US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74" y="2492896"/>
            <a:ext cx="6133108" cy="4144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023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563938" y="260350"/>
            <a:ext cx="2651136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Задачи:</a:t>
            </a:r>
            <a:endParaRPr lang="en-US" altLang="en-US" sz="2800" b="1" dirty="0">
              <a:ln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tx2">
                  <a:lumMod val="75000"/>
                </a:schemeClr>
              </a:solidFill>
              <a:effectLst>
                <a:outerShdw blurRad="241300" dist="38100" dir="5400000" rotWithShape="0">
                  <a:schemeClr val="bg2">
                    <a:lumMod val="10000"/>
                    <a:alpha val="3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5720" y="1071546"/>
            <a:ext cx="8712968" cy="1652339"/>
            <a:chOff x="23811" y="-102881"/>
            <a:chExt cx="8527847" cy="142076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3811" y="-102881"/>
              <a:ext cx="8527847" cy="14207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93731" y="19971"/>
              <a:ext cx="8444621" cy="1116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711200"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b="1" i="1" kern="1200" dirty="0" smtClean="0">
                  <a:latin typeface="Times New Roman" pitchFamily="18" charset="0"/>
                  <a:cs typeface="Times New Roman" pitchFamily="18" charset="0"/>
                </a:rPr>
                <a:t>бучающие:</a:t>
              </a:r>
              <a:endParaRPr lang="en-US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формирование специальных навыков по изучаемым видам рукоделия;</a:t>
              </a:r>
              <a:endParaRPr lang="en-US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algn="l" defTabSz="622300"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приобретение практических знаний, умений и навыков, необходимых для творческой деятельности в декоративно-прикладном творчестве</a:t>
              </a:r>
              <a:endParaRPr lang="en-US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12280" y="3000372"/>
            <a:ext cx="8640960" cy="1644784"/>
            <a:chOff x="0" y="2133931"/>
            <a:chExt cx="8640960" cy="142076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133931"/>
              <a:ext cx="8640960" cy="14207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1613" y="2175544"/>
              <a:ext cx="8557734" cy="133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Развивающие: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развитие смекалки, изобретательности, мелкой моторики рук, технического и логического мышления, глазомера;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привитие устойчивого интереса к декоративно-прикладному творчеству;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развитие способности самостоятельного выполнения различных поделок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2280" y="4849769"/>
            <a:ext cx="8640960" cy="1722503"/>
            <a:chOff x="0" y="4265085"/>
            <a:chExt cx="8640960" cy="142076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4265085"/>
              <a:ext cx="8640960" cy="142076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613" y="4306698"/>
              <a:ext cx="8557734" cy="1337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Воспитательные:</a:t>
              </a:r>
              <a:endParaRPr lang="en-US" b="1" i="1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воспитание интереса к разнообразным видам искусства, любви к природе, родному краю, истокам русской народной культуры;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формирование высокой коммуникативной культуры, уважительного отношения к результатам труда;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формирование духовно-нравственных ценностей личности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67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28604"/>
            <a:ext cx="8280920" cy="6369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 </a:t>
            </a: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Ожидаемые результаты</a:t>
            </a:r>
          </a:p>
          <a:p>
            <a:pPr indent="450215" algn="just"/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Учащиеся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знать: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классификацию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вышивки, её историю, многообразие;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инструменты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приспособления, материалы для вышивки;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характерные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черты какого-либо вышивального промысла (глухая вышивка);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правила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 труда;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понятия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эскиз, рисунок, мотив, орнамент, ритм, раппорт, композиция, основные цвета, сочетаемость цвета и т.д.;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способы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перевода рисунка на ткань;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способы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закрепления нити;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последовательность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особенности выполнения простейших, счётных и контурных швов;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основные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законы построения композиции;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технологический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изготовления вышивки бисером, атласными лентами;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технологический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изготовления вышитого изделия;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способы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 вышитого изделия;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особенности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отделки;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последовательность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творческого проекта. 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0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622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altLang="en-US" sz="2800" b="1" dirty="0" smtClean="0"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rPr>
              <a:t>          Ожидаемые результаты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Учащиеся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уметь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правильно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организовывать рабочее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место;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составлять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цветовое решение по композиции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переводить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на ткань;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запяливать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ткань в круглые пяльцы;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закреплять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рабочую нить разными способами;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технически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выполнять вышивку ручным способом;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подбирать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отделочные материалы для вышитого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изделия;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осуществлять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 вышитого изделия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выполнять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окончательную обработку вышитого изделия.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выполнять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творческую работу по образцу, внося свои изменения.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выполнять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 проект по выбранной теме.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2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8_Light-blue_flow</Template>
  <TotalTime>1674</TotalTime>
  <Words>1357</Words>
  <Application>Microsoft Office PowerPoint</Application>
  <PresentationFormat>Экран (4:3)</PresentationFormat>
  <Paragraphs>293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Light-blue_flower</vt:lpstr>
      <vt:lpstr>Специальное оформление</vt:lpstr>
      <vt:lpstr>Presentation2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Платья из газет</dc:title>
  <dc:creator>User</dc:creator>
  <cp:lastModifiedBy>HP</cp:lastModifiedBy>
  <cp:revision>179</cp:revision>
  <dcterms:created xsi:type="dcterms:W3CDTF">2012-02-20T10:42:12Z</dcterms:created>
  <dcterms:modified xsi:type="dcterms:W3CDTF">2020-04-18T11:06:57Z</dcterms:modified>
</cp:coreProperties>
</file>